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2F475-3EBC-4BC5-8B56-6E75BDECE621}" type="datetimeFigureOut">
              <a:rPr lang="hr-HR" smtClean="0"/>
              <a:pPr/>
              <a:t>30.10.2013.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2AD20-C3D4-4911-AFD1-981A7265602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2AD20-C3D4-4911-AFD1-981A72656026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2AD20-C3D4-4911-AFD1-981A72656026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Naslov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cxnSp>
        <p:nvCxnSpPr>
          <p:cNvPr id="8" name="Ravni poveznik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zervirano mjesto datum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0566-E9E9-4CDE-ADA1-1C94F87CB0C8}" type="datetimeFigureOut">
              <a:rPr lang="hr-HR" smtClean="0"/>
              <a:pPr/>
              <a:t>30.10.2013.</a:t>
            </a:fld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D68F6-A7B5-44E6-A9E8-878263D9833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0566-E9E9-4CDE-ADA1-1C94F87CB0C8}" type="datetimeFigureOut">
              <a:rPr lang="hr-HR" smtClean="0"/>
              <a:pPr/>
              <a:t>30.10.2013.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D68F6-A7B5-44E6-A9E8-878263D9833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0566-E9E9-4CDE-ADA1-1C94F87CB0C8}" type="datetimeFigureOut">
              <a:rPr lang="hr-HR" smtClean="0"/>
              <a:pPr/>
              <a:t>30.10.2013.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D68F6-A7B5-44E6-A9E8-878263D9833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zervirano mjesto sadržaja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B60566-E9E9-4CDE-ADA1-1C94F87CB0C8}" type="datetimeFigureOut">
              <a:rPr lang="hr-HR" smtClean="0"/>
              <a:pPr/>
              <a:t>30.10.2013.</a:t>
            </a:fld>
            <a:endParaRPr lang="hr-HR"/>
          </a:p>
        </p:txBody>
      </p:sp>
      <p:sp>
        <p:nvSpPr>
          <p:cNvPr id="15" name="Rezervirano mjesto broja slajd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87D68F6-A7B5-44E6-A9E8-878263D9833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6" name="Rezervirano mjesto podnožj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0566-E9E9-4CDE-ADA1-1C94F87CB0C8}" type="datetimeFigureOut">
              <a:rPr lang="hr-HR" smtClean="0"/>
              <a:pPr/>
              <a:t>30.10.2013.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D68F6-A7B5-44E6-A9E8-878263D9833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cxnSp>
        <p:nvCxnSpPr>
          <p:cNvPr id="7" name="Ravni poveznik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0566-E9E9-4CDE-ADA1-1C94F87CB0C8}" type="datetimeFigureOut">
              <a:rPr lang="hr-HR" smtClean="0"/>
              <a:pPr/>
              <a:t>30.10.2013.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D68F6-A7B5-44E6-A9E8-878263D9833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D68F6-A7B5-44E6-A9E8-878263D9833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0566-E9E9-4CDE-ADA1-1C94F87CB0C8}" type="datetimeFigureOut">
              <a:rPr lang="hr-HR" smtClean="0"/>
              <a:pPr/>
              <a:t>30.10.2013.</a:t>
            </a:fld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2" name="Rezervirano mjesto sadržaja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34" name="Rezervirano mjesto sadržaja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2" name="Rezervirano mjesto teksta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cxnSp>
        <p:nvCxnSpPr>
          <p:cNvPr id="10" name="Ravni poveznik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0566-E9E9-4CDE-ADA1-1C94F87CB0C8}" type="datetimeFigureOut">
              <a:rPr lang="hr-HR" smtClean="0"/>
              <a:pPr/>
              <a:t>30.10.2013.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D68F6-A7B5-44E6-A9E8-878263D9833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0566-E9E9-4CDE-ADA1-1C94F87CB0C8}" type="datetimeFigureOut">
              <a:rPr lang="hr-HR" smtClean="0"/>
              <a:pPr/>
              <a:t>30.10.2013.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D68F6-A7B5-44E6-A9E8-878263D9833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zervirano mjesto sadržaja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1" name="Naslov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B60566-E9E9-4CDE-ADA1-1C94F87CB0C8}" type="datetimeFigureOut">
              <a:rPr lang="hr-HR" smtClean="0"/>
              <a:pPr/>
              <a:t>30.10.2013.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87D68F6-A7B5-44E6-A9E8-878263D9833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hr-HR" smtClean="0"/>
              <a:t>Pritisnite ikonu za dodavanje slike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0566-E9E9-4CDE-ADA1-1C94F87CB0C8}" type="datetimeFigureOut">
              <a:rPr lang="hr-HR" smtClean="0"/>
              <a:pPr/>
              <a:t>30.10.2013.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D68F6-A7B5-44E6-A9E8-878263D9833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zervirano mjesto teksta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4" name="Rezervirano mjesto datum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AB60566-E9E9-4CDE-ADA1-1C94F87CB0C8}" type="datetimeFigureOut">
              <a:rPr lang="hr-HR" smtClean="0"/>
              <a:pPr/>
              <a:t>30.10.2013.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87D68F6-A7B5-44E6-A9E8-878263D9833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5" name="Rezervirano mjesto naslova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r.wikipedia.org/wiki/%C5%BDeneva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r.wikipedia.org/wiki/Henri_Dunan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5616624"/>
          </a:xfrm>
        </p:spPr>
        <p:txBody>
          <a:bodyPr/>
          <a:lstStyle/>
          <a:p>
            <a:endParaRPr lang="hr-HR" dirty="0"/>
          </a:p>
        </p:txBody>
      </p:sp>
      <p:pic>
        <p:nvPicPr>
          <p:cNvPr id="4" name="Slika 3" descr="Hrvatski_crveni_kriz1_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56559"/>
            <a:ext cx="9144000" cy="6930158"/>
          </a:xfrm>
          <a:prstGeom prst="rect">
            <a:avLst/>
          </a:prstGeom>
        </p:spPr>
      </p:pic>
    </p:spTree>
  </p:cSld>
  <p:clrMapOvr>
    <a:masterClrMapping/>
  </p:clrMapOvr>
  <p:transition spd="slow" advTm="30000">
    <p:cover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agesCABSRG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59832" y="1484783"/>
            <a:ext cx="2304256" cy="2208245"/>
          </a:xfrm>
        </p:spPr>
      </p:pic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2195736" y="0"/>
            <a:ext cx="6635080" cy="1219200"/>
          </a:xfrm>
        </p:spPr>
        <p:txBody>
          <a:bodyPr/>
          <a:lstStyle/>
          <a:p>
            <a:r>
              <a:rPr lang="hr-HR" dirty="0" smtClean="0"/>
              <a:t>Što je crveni križ ?</a:t>
            </a:r>
            <a:endParaRPr lang="hr-HR" dirty="0"/>
          </a:p>
        </p:txBody>
      </p:sp>
      <p:sp>
        <p:nvSpPr>
          <p:cNvPr id="5" name="Pravokutnik 4"/>
          <p:cNvSpPr/>
          <p:nvPr/>
        </p:nvSpPr>
        <p:spPr>
          <a:xfrm>
            <a:off x="1403648" y="3861048"/>
            <a:ext cx="59766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 smtClean="0"/>
              <a:t>Crveni križ</a:t>
            </a:r>
            <a:r>
              <a:rPr lang="hr-HR" dirty="0" smtClean="0"/>
              <a:t> međunarodna je humanitarna organizacija sa sjedištem u </a:t>
            </a:r>
            <a:r>
              <a:rPr lang="hr-HR" dirty="0" smtClean="0">
                <a:hlinkClick r:id="rId3" tooltip="Ženeva"/>
              </a:rPr>
              <a:t>Ženevi</a:t>
            </a:r>
            <a:r>
              <a:rPr lang="hr-HR" dirty="0" smtClean="0"/>
              <a:t>. Utemeljio ju je </a:t>
            </a:r>
            <a:r>
              <a:rPr lang="hr-HR" dirty="0" smtClean="0">
                <a:hlinkClick r:id="rId4" tooltip="Henri Dunant"/>
              </a:rPr>
              <a:t>Henri </a:t>
            </a:r>
            <a:r>
              <a:rPr lang="hr-HR" dirty="0" err="1" smtClean="0">
                <a:hlinkClick r:id="rId4" tooltip="Henri Dunant"/>
              </a:rPr>
              <a:t>Dunant</a:t>
            </a:r>
            <a:r>
              <a:rPr lang="hr-HR" dirty="0" smtClean="0"/>
              <a:t>. U svakoj državi postoji samo jedan nacionalni Crveni križ , a nacionalna društva ujedinjuju se u Međunarodnu federaciju Crvenog križa i Crvenog polumjeseca.</a:t>
            </a:r>
            <a:endParaRPr lang="hr-HR" dirty="0"/>
          </a:p>
        </p:txBody>
      </p:sp>
    </p:spTree>
  </p:cSld>
  <p:clrMapOvr>
    <a:masterClrMapping/>
  </p:clrMapOvr>
  <p:transition advClick="0" advTm="10000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2051720" y="188640"/>
            <a:ext cx="51845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           </a:t>
            </a:r>
            <a:r>
              <a:rPr lang="hr-HR" sz="2000" b="1" dirty="0" smtClean="0"/>
              <a:t>Povijest Hrvatskog Crvenog križa</a:t>
            </a:r>
          </a:p>
          <a:p>
            <a:endParaRPr lang="hr-HR" b="1" dirty="0" smtClean="0"/>
          </a:p>
        </p:txBody>
      </p:sp>
      <p:sp>
        <p:nvSpPr>
          <p:cNvPr id="8" name="Pravokutnik 7"/>
          <p:cNvSpPr/>
          <p:nvPr/>
        </p:nvSpPr>
        <p:spPr>
          <a:xfrm>
            <a:off x="755576" y="1124744"/>
            <a:ext cx="74888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 smtClean="0"/>
              <a:t>1878. godine u Zadru, Dubrovniku i Zagrebu osnovane su prve dobrovoljne udruge u Hrvatskoj koje svoje djelovanje provode u skladu s međunarodno prihvaćenim odlukama iz 1863. godine</a:t>
            </a:r>
            <a:endParaRPr lang="hr-HR" dirty="0"/>
          </a:p>
        </p:txBody>
      </p:sp>
      <p:sp>
        <p:nvSpPr>
          <p:cNvPr id="12" name="Pravokutnik 11"/>
          <p:cNvSpPr/>
          <p:nvPr/>
        </p:nvSpPr>
        <p:spPr>
          <a:xfrm>
            <a:off x="755576" y="2060848"/>
            <a:ext cx="7272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 smtClean="0"/>
              <a:t>• 2008. godinu Hrvatski sabor proglasio je „Godinom Hrvatskog Crvenog križa u Republici Hrvatskoj“, a povodom 130 godina djelovanja i petnaest godina međunarodnog priznanja Hrvatskog Crvenog križa kao samostalnog nacionalnog društv</a:t>
            </a:r>
            <a:r>
              <a:rPr lang="hr-HR" dirty="0" smtClean="0"/>
              <a:t>a.</a:t>
            </a:r>
          </a:p>
          <a:p>
            <a:endParaRPr lang="hr-HR" dirty="0"/>
          </a:p>
        </p:txBody>
      </p:sp>
      <p:pic>
        <p:nvPicPr>
          <p:cNvPr id="15" name="Slika 14" descr="imagesCAXP2DZ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3501008"/>
            <a:ext cx="5688632" cy="2736304"/>
          </a:xfrm>
          <a:prstGeom prst="rect">
            <a:avLst/>
          </a:prstGeom>
        </p:spPr>
      </p:pic>
    </p:spTree>
  </p:cSld>
  <p:clrMapOvr>
    <a:masterClrMapping/>
  </p:clrMapOvr>
  <p:transition advTm="16000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201144"/>
          </a:xfrm>
        </p:spPr>
        <p:txBody>
          <a:bodyPr>
            <a:normAutofit fontScale="70000" lnSpcReduction="20000"/>
          </a:bodyPr>
          <a:lstStyle/>
          <a:p>
            <a:r>
              <a:rPr lang="vi-VN" dirty="0" smtClean="0"/>
              <a:t>•  oko 600.000 korisnika primalo je humanitarnu pomoć Hrvatskog Crvenog križa; a najveći broj korisnika, više od 750.000, bio je 1992. godine</a:t>
            </a:r>
            <a:br>
              <a:rPr lang="vi-VN" dirty="0" smtClean="0"/>
            </a:br>
            <a:r>
              <a:rPr lang="vi-VN" dirty="0" smtClean="0"/>
              <a:t>•  raspodijeljeno je više od 332 milijuna kilograma hrane i više od 116 milijuna kilograma ostale robe</a:t>
            </a:r>
            <a:br>
              <a:rPr lang="vi-VN" dirty="0" smtClean="0"/>
            </a:br>
            <a:r>
              <a:rPr lang="vi-VN" dirty="0" smtClean="0"/>
              <a:t>•  za više od 250.000 prognanih osoba u 284 centra kolektivnog smještaja osigurana je psihološka i socijalna potpora</a:t>
            </a:r>
            <a:br>
              <a:rPr lang="vi-VN" dirty="0" smtClean="0"/>
            </a:br>
            <a:r>
              <a:rPr lang="vi-VN" dirty="0" smtClean="0"/>
              <a:t>•  ukupna vrijednost primljene i distribuirane pomoći procijenjena je na 4.675.202.473,00 kn</a:t>
            </a:r>
            <a:br>
              <a:rPr lang="vi-VN" dirty="0" smtClean="0"/>
            </a:br>
            <a:r>
              <a:rPr lang="vi-VN" dirty="0" smtClean="0"/>
              <a:t>•  prikupljeno je više od 1 milijun doza krvi za povećane potrebe zdravstvene službe</a:t>
            </a:r>
            <a:br>
              <a:rPr lang="vi-VN" dirty="0" smtClean="0"/>
            </a:br>
            <a:r>
              <a:rPr lang="vi-VN" dirty="0" smtClean="0"/>
              <a:t>•  u izvješću glavnog tajnika Ujedinjenih naroda o ljudskim pravima u Hrvatskoj za 1995. godinu, istaknut je doprinos Hrvatskog Crvenog križa u provođenju humanitarnih programa </a:t>
            </a:r>
            <a:endParaRPr lang="hr-HR" dirty="0" smtClean="0"/>
          </a:p>
          <a:p>
            <a:endParaRPr lang="hr-HR" dirty="0" smtClean="0"/>
          </a:p>
          <a:p>
            <a:pPr>
              <a:buNone/>
            </a:pPr>
            <a:endParaRPr lang="hr-HR" dirty="0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Crveni križ u Domovinskom ratu</a:t>
            </a:r>
            <a:endParaRPr lang="hr-HR" dirty="0"/>
          </a:p>
        </p:txBody>
      </p:sp>
      <p:pic>
        <p:nvPicPr>
          <p:cNvPr id="5" name="Slika 4" descr="imagesCAT50R6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4293096"/>
            <a:ext cx="4968552" cy="1872208"/>
          </a:xfrm>
          <a:prstGeom prst="rect">
            <a:avLst/>
          </a:prstGeom>
        </p:spPr>
      </p:pic>
    </p:spTree>
  </p:cSld>
  <p:clrMapOvr>
    <a:masterClrMapping/>
  </p:clrMapOvr>
  <p:transition advClick="0" advTm="15000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44008" y="2204864"/>
            <a:ext cx="3528392" cy="2952328"/>
          </a:xfrm>
        </p:spPr>
      </p:pic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Crveni križ pomaže braniteljima </a:t>
            </a:r>
            <a:endParaRPr lang="hr-HR" dirty="0"/>
          </a:p>
        </p:txBody>
      </p:sp>
      <p:pic>
        <p:nvPicPr>
          <p:cNvPr id="5" name="Slika 4" descr="imagesCA0FL5D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2204864"/>
            <a:ext cx="3384376" cy="3024336"/>
          </a:xfrm>
          <a:prstGeom prst="rect">
            <a:avLst/>
          </a:prstGeom>
        </p:spPr>
      </p:pic>
    </p:spTree>
  </p:cSld>
  <p:clrMapOvr>
    <a:masterClrMapping/>
  </p:clrMapOvr>
  <p:transition advTm="5000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učlanjivanjem u Crveni križ</a:t>
            </a:r>
          </a:p>
          <a:p>
            <a:r>
              <a:rPr lang="hr-HR" dirty="0" smtClean="0"/>
              <a:t>volontiranjem</a:t>
            </a:r>
          </a:p>
          <a:p>
            <a:r>
              <a:rPr lang="hr-HR" dirty="0" smtClean="0"/>
              <a:t>darivanjem krvi</a:t>
            </a:r>
          </a:p>
          <a:p>
            <a:r>
              <a:rPr lang="hr-HR" dirty="0" smtClean="0"/>
              <a:t>darivanjem odjeće, obuće i drugih materijalnih dobara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vi možete pomoći :</a:t>
            </a:r>
            <a:endParaRPr lang="hr-HR" dirty="0"/>
          </a:p>
        </p:txBody>
      </p:sp>
      <p:pic>
        <p:nvPicPr>
          <p:cNvPr id="4" name="Slika 3" descr="imagesCAJYIG7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3501008"/>
            <a:ext cx="3888432" cy="3096344"/>
          </a:xfrm>
          <a:prstGeom prst="rect">
            <a:avLst/>
          </a:prstGeom>
        </p:spPr>
      </p:pic>
    </p:spTree>
  </p:cSld>
  <p:clrMapOvr>
    <a:masterClrMapping/>
  </p:clrMapOvr>
  <p:transition advTm="7000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S poštovanjem Vaš : 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Nadamo se i vašoj pomoći !</a:t>
            </a:r>
            <a:br>
              <a:rPr lang="hr-HR" smtClean="0"/>
            </a:br>
            <a:endParaRPr lang="hr-HR" dirty="0"/>
          </a:p>
        </p:txBody>
      </p:sp>
      <p:pic>
        <p:nvPicPr>
          <p:cNvPr id="4" name="Slika 3" descr="imagesCA1ECX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2060848"/>
            <a:ext cx="5904656" cy="4104456"/>
          </a:xfrm>
          <a:prstGeom prst="rect">
            <a:avLst/>
          </a:prstGeom>
        </p:spPr>
      </p:pic>
    </p:spTree>
  </p:cSld>
  <p:clrMapOvr>
    <a:masterClrMapping/>
  </p:clrMapOvr>
  <p:transition advTm="4000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r">
  <a:themeElements>
    <a:clrScheme name="Papi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65</TotalTime>
  <Words>146</Words>
  <Application>Microsoft Office PowerPoint</Application>
  <PresentationFormat>Prikaz na zaslonu (4:3)</PresentationFormat>
  <Paragraphs>17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Papir</vt:lpstr>
      <vt:lpstr>Slajd 1</vt:lpstr>
      <vt:lpstr>Što je crveni križ ?</vt:lpstr>
      <vt:lpstr>Slajd 3</vt:lpstr>
      <vt:lpstr>Crveni križ u Domovinskom ratu</vt:lpstr>
      <vt:lpstr>Crveni križ pomaže braniteljima </vt:lpstr>
      <vt:lpstr>Kako vi možete pomoći :</vt:lpstr>
      <vt:lpstr>Nadamo se i vašoj pomoći 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Sempre</dc:creator>
  <cp:lastModifiedBy>Sempre</cp:lastModifiedBy>
  <cp:revision>8</cp:revision>
  <dcterms:created xsi:type="dcterms:W3CDTF">2013-10-18T10:21:40Z</dcterms:created>
  <dcterms:modified xsi:type="dcterms:W3CDTF">2013-10-30T08:14:37Z</dcterms:modified>
</cp:coreProperties>
</file>