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9.jpg" ContentType="image/jpeg"/>
  <Override PartName="/ppt/media/image14.jpg" ContentType="image/jpeg"/>
  <Override PartName="/ppt/media/image42.jpg" ContentType="image/jpeg"/>
  <Override PartName="/ppt/media/image61.jpg" ContentType="image/jpeg"/>
  <Override PartName="/ppt/media/image62.jpg" ContentType="image/jpeg"/>
  <Override PartName="/ppt/media/image6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72" r:id="rId5"/>
    <p:sldId id="271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74" r:id="rId14"/>
    <p:sldId id="266" r:id="rId15"/>
    <p:sldId id="267" r:id="rId16"/>
    <p:sldId id="268" r:id="rId17"/>
    <p:sldId id="275" r:id="rId18"/>
    <p:sldId id="276" r:id="rId19"/>
    <p:sldId id="269" r:id="rId20"/>
    <p:sldId id="270" r:id="rId21"/>
  </p:sldIdLst>
  <p:sldSz cx="9144000" cy="5143500" type="screen16x9"/>
  <p:notesSz cx="9144000" cy="51435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02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5394" y="1104482"/>
            <a:ext cx="3430270" cy="2834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64214" y="973888"/>
            <a:ext cx="3709034" cy="3151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9EA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0700" y="1372357"/>
            <a:ext cx="6462598" cy="516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4721" y="1218387"/>
            <a:ext cx="8374557" cy="3234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Relationship Id="rId9" Type="http://schemas.openxmlformats.org/officeDocument/2006/relationships/image" Target="../media/image5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2.png"/><Relationship Id="rId7" Type="http://schemas.openxmlformats.org/officeDocument/2006/relationships/image" Target="../media/image5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2.png"/><Relationship Id="rId7" Type="http://schemas.openxmlformats.org/officeDocument/2006/relationships/image" Target="../media/image6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jfif"/><Relationship Id="rId5" Type="http://schemas.openxmlformats.org/officeDocument/2006/relationships/image" Target="../media/image66.jfif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12" Type="http://schemas.openxmlformats.org/officeDocument/2006/relationships/image" Target="../media/image25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9764" y="1843976"/>
            <a:ext cx="7856220" cy="1613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8170" marR="5080" indent="-1856105">
              <a:lnSpc>
                <a:spcPct val="100000"/>
              </a:lnSpc>
              <a:spcBef>
                <a:spcPts val="100"/>
              </a:spcBef>
            </a:pPr>
            <a:r>
              <a:rPr sz="5200" b="1" spc="-195" dirty="0">
                <a:latin typeface="Times New Roman"/>
                <a:cs typeface="Times New Roman"/>
              </a:rPr>
              <a:t>ODVAJANJE </a:t>
            </a:r>
            <a:r>
              <a:rPr sz="5200" b="1" spc="45" dirty="0">
                <a:latin typeface="Times New Roman"/>
                <a:cs typeface="Times New Roman"/>
              </a:rPr>
              <a:t>OTPADA</a:t>
            </a:r>
            <a:r>
              <a:rPr sz="5200" b="1" spc="-155" dirty="0">
                <a:latin typeface="Times New Roman"/>
                <a:cs typeface="Times New Roman"/>
              </a:rPr>
              <a:t> </a:t>
            </a:r>
            <a:r>
              <a:rPr lang="hr-HR" sz="5200" b="1" spc="-100" dirty="0">
                <a:latin typeface="Times New Roman"/>
                <a:cs typeface="Times New Roman"/>
              </a:rPr>
              <a:t>U   </a:t>
            </a:r>
            <a:br>
              <a:rPr lang="hr-HR" sz="5200" b="1" spc="-100" dirty="0">
                <a:latin typeface="Times New Roman"/>
                <a:cs typeface="Times New Roman"/>
              </a:rPr>
            </a:br>
            <a:r>
              <a:rPr lang="hr-HR" sz="5200" b="1" spc="-100" dirty="0">
                <a:latin typeface="Times New Roman"/>
                <a:cs typeface="Times New Roman"/>
              </a:rPr>
              <a:t>     SPLITU</a:t>
            </a:r>
            <a:endParaRPr sz="5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D9EA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3850" y="0"/>
            <a:ext cx="501015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8367" y="2058644"/>
            <a:ext cx="333184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500" b="1" spc="-170" dirty="0">
                <a:latin typeface="Georgia"/>
                <a:cs typeface="Georgia"/>
              </a:rPr>
              <a:t>Polupodzemni  </a:t>
            </a:r>
            <a:r>
              <a:rPr sz="2500" b="1" spc="-165" dirty="0">
                <a:latin typeface="Georgia"/>
                <a:cs typeface="Georgia"/>
              </a:rPr>
              <a:t>spremnik za </a:t>
            </a:r>
            <a:r>
              <a:rPr sz="2500" b="1" spc="-130" dirty="0">
                <a:latin typeface="Georgia"/>
                <a:cs typeface="Georgia"/>
              </a:rPr>
              <a:t>plastični </a:t>
            </a:r>
            <a:r>
              <a:rPr sz="2500" b="1" spc="-100" dirty="0">
                <a:latin typeface="Georgia"/>
                <a:cs typeface="Georgia"/>
              </a:rPr>
              <a:t>i  </a:t>
            </a:r>
            <a:r>
              <a:rPr sz="2500" b="1" spc="-165" dirty="0">
                <a:latin typeface="Georgia"/>
                <a:cs typeface="Georgia"/>
              </a:rPr>
              <a:t>metalni</a:t>
            </a:r>
            <a:r>
              <a:rPr sz="2500" b="1" spc="-65" dirty="0">
                <a:latin typeface="Georgia"/>
                <a:cs typeface="Georgia"/>
              </a:rPr>
              <a:t> </a:t>
            </a:r>
            <a:r>
              <a:rPr sz="2500" b="1" spc="-160" dirty="0">
                <a:latin typeface="Georgia"/>
                <a:cs typeface="Georgia"/>
              </a:rPr>
              <a:t>otpad</a:t>
            </a:r>
            <a:endParaRPr sz="25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1" y="505231"/>
            <a:ext cx="232854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b="1" spc="-145" dirty="0">
                <a:latin typeface="Georgia"/>
                <a:cs typeface="Georgia"/>
              </a:rPr>
              <a:t>Papirnati</a:t>
            </a:r>
            <a:r>
              <a:rPr sz="2500" b="1" spc="-110" dirty="0">
                <a:latin typeface="Georgia"/>
                <a:cs typeface="Georgia"/>
              </a:rPr>
              <a:t> </a:t>
            </a:r>
            <a:r>
              <a:rPr sz="2500" b="1" spc="-150" dirty="0">
                <a:latin typeface="Georgia"/>
                <a:cs typeface="Georgia"/>
              </a:rPr>
              <a:t>otpad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2346" y="1218387"/>
            <a:ext cx="6661150" cy="2541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275" indent="-409575">
              <a:lnSpc>
                <a:spcPct val="100000"/>
              </a:lnSpc>
              <a:spcBef>
                <a:spcPts val="100"/>
              </a:spcBef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sz="1400" spc="-170" dirty="0">
                <a:latin typeface="Arial Black"/>
                <a:cs typeface="Arial Black"/>
              </a:rPr>
              <a:t>Kartonska </a:t>
            </a:r>
            <a:r>
              <a:rPr sz="1400" spc="-180" dirty="0">
                <a:latin typeface="Arial Black"/>
                <a:cs typeface="Arial Black"/>
              </a:rPr>
              <a:t>ambalaža </a:t>
            </a:r>
            <a:r>
              <a:rPr sz="1400" spc="-145" dirty="0">
                <a:latin typeface="Arial Black"/>
                <a:cs typeface="Arial Black"/>
              </a:rPr>
              <a:t>od tjestenine, </a:t>
            </a:r>
            <a:r>
              <a:rPr sz="1400" spc="-100" dirty="0">
                <a:latin typeface="Arial Black"/>
                <a:cs typeface="Arial Black"/>
              </a:rPr>
              <a:t>riže, </a:t>
            </a:r>
            <a:r>
              <a:rPr sz="1400" spc="-204" dirty="0">
                <a:latin typeface="Arial Black"/>
                <a:cs typeface="Arial Black"/>
              </a:rPr>
              <a:t>čajeva </a:t>
            </a:r>
            <a:r>
              <a:rPr sz="1400" spc="-60" dirty="0">
                <a:latin typeface="Arial Black"/>
                <a:cs typeface="Arial Black"/>
              </a:rPr>
              <a:t>i</a:t>
            </a:r>
            <a:r>
              <a:rPr sz="1400" spc="40" dirty="0">
                <a:latin typeface="Arial Black"/>
                <a:cs typeface="Arial Black"/>
              </a:rPr>
              <a:t> </a:t>
            </a:r>
            <a:r>
              <a:rPr sz="1400" spc="-140" dirty="0">
                <a:latin typeface="Arial Black"/>
                <a:cs typeface="Arial Black"/>
              </a:rPr>
              <a:t>sl.</a:t>
            </a:r>
            <a:endParaRPr sz="1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oyagiKouzanFontT"/>
              <a:buChar char="❏"/>
            </a:pPr>
            <a:endParaRPr sz="1350">
              <a:latin typeface="Arial Black"/>
              <a:cs typeface="Arial Black"/>
            </a:endParaRPr>
          </a:p>
          <a:p>
            <a:pPr marL="422275" indent="-409575">
              <a:lnSpc>
                <a:spcPct val="100000"/>
              </a:lnSpc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sz="1400" spc="-150" dirty="0">
                <a:latin typeface="Arial Black"/>
                <a:cs typeface="Arial Black"/>
              </a:rPr>
              <a:t>Novine, </a:t>
            </a:r>
            <a:r>
              <a:rPr sz="1400" spc="-165" dirty="0">
                <a:latin typeface="Arial Black"/>
                <a:cs typeface="Arial Black"/>
              </a:rPr>
              <a:t>časopisi, </a:t>
            </a:r>
            <a:r>
              <a:rPr sz="1400" spc="-135" dirty="0">
                <a:latin typeface="Arial Black"/>
                <a:cs typeface="Arial Black"/>
              </a:rPr>
              <a:t>prospekti, </a:t>
            </a:r>
            <a:r>
              <a:rPr sz="1400" spc="-140" dirty="0">
                <a:latin typeface="Arial Black"/>
                <a:cs typeface="Arial Black"/>
              </a:rPr>
              <a:t>reklamni</a:t>
            </a:r>
            <a:r>
              <a:rPr sz="1400" spc="-75" dirty="0">
                <a:latin typeface="Arial Black"/>
                <a:cs typeface="Arial Black"/>
              </a:rPr>
              <a:t> </a:t>
            </a:r>
            <a:r>
              <a:rPr sz="1400" spc="-150" dirty="0">
                <a:latin typeface="Arial Black"/>
                <a:cs typeface="Arial Black"/>
              </a:rPr>
              <a:t>katalozi</a:t>
            </a:r>
            <a:endParaRPr sz="1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oyagiKouzanFontT"/>
              <a:buChar char="❏"/>
            </a:pPr>
            <a:endParaRPr sz="1350">
              <a:latin typeface="Arial Black"/>
              <a:cs typeface="Arial Black"/>
            </a:endParaRPr>
          </a:p>
          <a:p>
            <a:pPr marL="422275" indent="-409575">
              <a:lnSpc>
                <a:spcPct val="100000"/>
              </a:lnSpc>
              <a:spcBef>
                <a:spcPts val="5"/>
              </a:spcBef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sz="1400" spc="-140" dirty="0">
                <a:latin typeface="Arial Black"/>
                <a:cs typeface="Arial Black"/>
              </a:rPr>
              <a:t>Bilježnice, knjige,</a:t>
            </a:r>
            <a:r>
              <a:rPr sz="1400" spc="-145" dirty="0">
                <a:latin typeface="Arial Black"/>
                <a:cs typeface="Arial Black"/>
              </a:rPr>
              <a:t> adresari</a:t>
            </a:r>
            <a:endParaRPr sz="1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oyagiKouzanFontT"/>
              <a:buChar char="❏"/>
            </a:pPr>
            <a:endParaRPr sz="1350">
              <a:latin typeface="Arial Black"/>
              <a:cs typeface="Arial Black"/>
            </a:endParaRPr>
          </a:p>
          <a:p>
            <a:pPr marL="422275" indent="-409575">
              <a:lnSpc>
                <a:spcPct val="100000"/>
              </a:lnSpc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sz="1400" spc="-165" dirty="0">
                <a:latin typeface="Arial Black"/>
                <a:cs typeface="Arial Black"/>
              </a:rPr>
              <a:t>Pisma, uredske </a:t>
            </a:r>
            <a:r>
              <a:rPr sz="1400" spc="-150" dirty="0">
                <a:latin typeface="Arial Black"/>
                <a:cs typeface="Arial Black"/>
              </a:rPr>
              <a:t>tiskovine, </a:t>
            </a:r>
            <a:r>
              <a:rPr sz="1400" spc="-140" dirty="0">
                <a:latin typeface="Arial Black"/>
                <a:cs typeface="Arial Black"/>
              </a:rPr>
              <a:t>kompjuterski </a:t>
            </a:r>
            <a:r>
              <a:rPr sz="1400" spc="-60" dirty="0">
                <a:latin typeface="Arial Black"/>
                <a:cs typeface="Arial Black"/>
              </a:rPr>
              <a:t>i </a:t>
            </a:r>
            <a:r>
              <a:rPr sz="1400" spc="-160" dirty="0">
                <a:latin typeface="Arial Black"/>
                <a:cs typeface="Arial Black"/>
              </a:rPr>
              <a:t>pisaći </a:t>
            </a:r>
            <a:r>
              <a:rPr sz="1400" spc="-114" dirty="0">
                <a:latin typeface="Arial Black"/>
                <a:cs typeface="Arial Black"/>
              </a:rPr>
              <a:t>papir, </a:t>
            </a:r>
            <a:r>
              <a:rPr sz="1400" spc="-140" dirty="0">
                <a:latin typeface="Arial Black"/>
                <a:cs typeface="Arial Black"/>
              </a:rPr>
              <a:t>papirnate</a:t>
            </a:r>
            <a:r>
              <a:rPr sz="1400" spc="-90" dirty="0">
                <a:latin typeface="Arial Black"/>
                <a:cs typeface="Arial Black"/>
              </a:rPr>
              <a:t> </a:t>
            </a:r>
            <a:r>
              <a:rPr sz="1400" spc="-175" dirty="0">
                <a:latin typeface="Arial Black"/>
                <a:cs typeface="Arial Black"/>
              </a:rPr>
              <a:t>vrećice</a:t>
            </a:r>
            <a:endParaRPr sz="1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oyagiKouzanFontT"/>
              <a:buChar char="❏"/>
            </a:pPr>
            <a:endParaRPr sz="1350">
              <a:latin typeface="Arial Black"/>
              <a:cs typeface="Arial Black"/>
            </a:endParaRPr>
          </a:p>
          <a:p>
            <a:pPr marL="422275" indent="-409575">
              <a:lnSpc>
                <a:spcPct val="100000"/>
              </a:lnSpc>
              <a:spcBef>
                <a:spcPts val="5"/>
              </a:spcBef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sz="1400" spc="-160" dirty="0">
                <a:latin typeface="Arial Black"/>
                <a:cs typeface="Arial Black"/>
              </a:rPr>
              <a:t>Mape, </a:t>
            </a:r>
            <a:r>
              <a:rPr sz="1400" spc="-145" dirty="0">
                <a:latin typeface="Arial Black"/>
                <a:cs typeface="Arial Black"/>
              </a:rPr>
              <a:t>kartonski fascikli, </a:t>
            </a:r>
            <a:r>
              <a:rPr sz="1400" spc="-165" dirty="0">
                <a:latin typeface="Arial Black"/>
                <a:cs typeface="Arial Black"/>
              </a:rPr>
              <a:t>kartonske </a:t>
            </a:r>
            <a:r>
              <a:rPr sz="1400" spc="-135" dirty="0">
                <a:latin typeface="Arial Black"/>
                <a:cs typeface="Arial Black"/>
              </a:rPr>
              <a:t>kutije </a:t>
            </a:r>
            <a:r>
              <a:rPr sz="1400" spc="-165" dirty="0">
                <a:latin typeface="Arial Black"/>
                <a:cs typeface="Arial Black"/>
              </a:rPr>
              <a:t>bez </a:t>
            </a:r>
            <a:r>
              <a:rPr sz="1400" spc="-155" dirty="0">
                <a:latin typeface="Arial Black"/>
                <a:cs typeface="Arial Black"/>
              </a:rPr>
              <a:t>plastike, </a:t>
            </a:r>
            <a:r>
              <a:rPr sz="1400" spc="-125" dirty="0">
                <a:latin typeface="Arial Black"/>
                <a:cs typeface="Arial Black"/>
              </a:rPr>
              <a:t>stiropora, </a:t>
            </a:r>
            <a:r>
              <a:rPr sz="1400" spc="-130" dirty="0">
                <a:latin typeface="Arial Black"/>
                <a:cs typeface="Arial Black"/>
              </a:rPr>
              <a:t>ljepljive</a:t>
            </a:r>
            <a:r>
              <a:rPr sz="1400" spc="15" dirty="0">
                <a:latin typeface="Arial Black"/>
                <a:cs typeface="Arial Black"/>
              </a:rPr>
              <a:t> </a:t>
            </a:r>
            <a:r>
              <a:rPr sz="1400" spc="-160" dirty="0">
                <a:latin typeface="Arial Black"/>
                <a:cs typeface="Arial Black"/>
              </a:rPr>
              <a:t>trake</a:t>
            </a:r>
            <a:endParaRPr sz="1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oyagiKouzanFontT"/>
              <a:buChar char="❏"/>
            </a:pPr>
            <a:endParaRPr sz="1350">
              <a:latin typeface="Arial Black"/>
              <a:cs typeface="Arial Black"/>
            </a:endParaRPr>
          </a:p>
          <a:p>
            <a:pPr marL="422275" indent="-409575">
              <a:lnSpc>
                <a:spcPct val="100000"/>
              </a:lnSpc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sz="1400" spc="-175" dirty="0">
                <a:latin typeface="Arial Black"/>
                <a:cs typeface="Arial Black"/>
              </a:rPr>
              <a:t>Ukrasne </a:t>
            </a:r>
            <a:r>
              <a:rPr sz="1400" spc="-160" dirty="0">
                <a:latin typeface="Arial Black"/>
                <a:cs typeface="Arial Black"/>
              </a:rPr>
              <a:t>trake </a:t>
            </a:r>
            <a:r>
              <a:rPr sz="1400" spc="-145" dirty="0">
                <a:latin typeface="Arial Black"/>
                <a:cs typeface="Arial Black"/>
              </a:rPr>
              <a:t>od</a:t>
            </a:r>
            <a:r>
              <a:rPr sz="1400" spc="-50" dirty="0">
                <a:latin typeface="Arial Black"/>
                <a:cs typeface="Arial Black"/>
              </a:rPr>
              <a:t> </a:t>
            </a:r>
            <a:r>
              <a:rPr sz="1400" spc="-130" dirty="0">
                <a:latin typeface="Arial Black"/>
                <a:cs typeface="Arial Black"/>
              </a:rPr>
              <a:t>papira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40550" y="3600946"/>
            <a:ext cx="1869198" cy="11980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14974" y="181076"/>
            <a:ext cx="2539047" cy="1691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84453" y="2066601"/>
            <a:ext cx="1959546" cy="13055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8942" y="3600956"/>
            <a:ext cx="2131104" cy="11980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68825" cy="5143500"/>
          </a:xfrm>
          <a:custGeom>
            <a:avLst/>
            <a:gdLst/>
            <a:ahLst/>
            <a:cxnLst/>
            <a:rect l="l" t="t" r="r" b="b"/>
            <a:pathLst>
              <a:path w="4568825" h="5143500">
                <a:moveTo>
                  <a:pt x="4568405" y="0"/>
                </a:moveTo>
                <a:lnTo>
                  <a:pt x="0" y="0"/>
                </a:lnTo>
                <a:lnTo>
                  <a:pt x="0" y="5143500"/>
                </a:lnTo>
                <a:lnTo>
                  <a:pt x="4568405" y="5143500"/>
                </a:lnTo>
                <a:lnTo>
                  <a:pt x="4568405" y="0"/>
                </a:lnTo>
                <a:close/>
              </a:path>
            </a:pathLst>
          </a:custGeom>
          <a:solidFill>
            <a:srgbClr val="FFFFFF">
              <a:alpha val="125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0308" y="579812"/>
            <a:ext cx="153162" cy="1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90308" y="4410424"/>
            <a:ext cx="153162" cy="153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5602" y="656926"/>
            <a:ext cx="3942715" cy="0"/>
          </a:xfrm>
          <a:custGeom>
            <a:avLst/>
            <a:gdLst/>
            <a:ahLst/>
            <a:cxnLst/>
            <a:rect l="l" t="t" r="r" b="b"/>
            <a:pathLst>
              <a:path w="3942715">
                <a:moveTo>
                  <a:pt x="0" y="0"/>
                </a:moveTo>
                <a:lnTo>
                  <a:pt x="394258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826249" y="0"/>
            <a:ext cx="5318125" cy="5143500"/>
            <a:chOff x="3826249" y="0"/>
            <a:chExt cx="5318125" cy="5143500"/>
          </a:xfrm>
        </p:grpSpPr>
        <p:sp>
          <p:nvSpPr>
            <p:cNvPr id="7" name="object 7"/>
            <p:cNvSpPr/>
            <p:nvPr/>
          </p:nvSpPr>
          <p:spPr>
            <a:xfrm>
              <a:off x="4895602" y="4487691"/>
              <a:ext cx="3942715" cy="0"/>
            </a:xfrm>
            <a:custGeom>
              <a:avLst/>
              <a:gdLst/>
              <a:ahLst/>
              <a:cxnLst/>
              <a:rect l="l" t="t" r="r" b="b"/>
              <a:pathLst>
                <a:path w="3942715">
                  <a:moveTo>
                    <a:pt x="0" y="0"/>
                  </a:moveTo>
                  <a:lnTo>
                    <a:pt x="3942581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26249" y="0"/>
              <a:ext cx="5317750" cy="51434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6398" y="1974850"/>
            <a:ext cx="230060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2500" b="1" spc="-170" dirty="0">
                <a:latin typeface="Georgia"/>
                <a:cs typeface="Georgia"/>
              </a:rPr>
              <a:t>Polupodzemni  </a:t>
            </a:r>
            <a:r>
              <a:rPr sz="2500" b="1" spc="-165" dirty="0">
                <a:latin typeface="Georgia"/>
                <a:cs typeface="Georgia"/>
              </a:rPr>
              <a:t>spremnik za  </a:t>
            </a:r>
            <a:r>
              <a:rPr sz="2500" b="1" spc="-150" dirty="0">
                <a:latin typeface="Georgia"/>
                <a:cs typeface="Georgia"/>
              </a:rPr>
              <a:t>papirnati</a:t>
            </a:r>
            <a:r>
              <a:rPr sz="2500" b="1" spc="-120" dirty="0">
                <a:latin typeface="Georgia"/>
                <a:cs typeface="Georgia"/>
              </a:rPr>
              <a:t> </a:t>
            </a:r>
            <a:r>
              <a:rPr sz="2500" b="1" spc="-160" dirty="0">
                <a:latin typeface="Georgia"/>
                <a:cs typeface="Georgia"/>
              </a:rPr>
              <a:t>otpad</a:t>
            </a:r>
            <a:endParaRPr sz="25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674011" cy="5143500"/>
          </a:xfrm>
          <a:custGeom>
            <a:avLst/>
            <a:gdLst/>
            <a:ahLst/>
            <a:cxnLst/>
            <a:rect l="l" t="t" r="r" b="b"/>
            <a:pathLst>
              <a:path w="4568825" h="5143500">
                <a:moveTo>
                  <a:pt x="4568405" y="0"/>
                </a:moveTo>
                <a:lnTo>
                  <a:pt x="0" y="0"/>
                </a:lnTo>
                <a:lnTo>
                  <a:pt x="0" y="5143500"/>
                </a:lnTo>
                <a:lnTo>
                  <a:pt x="4568405" y="5143500"/>
                </a:lnTo>
                <a:lnTo>
                  <a:pt x="4568405" y="0"/>
                </a:lnTo>
                <a:close/>
              </a:path>
            </a:pathLst>
          </a:custGeom>
          <a:solidFill>
            <a:srgbClr val="FFFFFF">
              <a:alpha val="125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0308" y="579812"/>
            <a:ext cx="153162" cy="1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90308" y="4410424"/>
            <a:ext cx="153162" cy="153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5602" y="656926"/>
            <a:ext cx="3942715" cy="0"/>
          </a:xfrm>
          <a:custGeom>
            <a:avLst/>
            <a:gdLst/>
            <a:ahLst/>
            <a:cxnLst/>
            <a:rect l="l" t="t" r="r" b="b"/>
            <a:pathLst>
              <a:path w="3942715">
                <a:moveTo>
                  <a:pt x="0" y="0"/>
                </a:moveTo>
                <a:lnTo>
                  <a:pt x="394258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0942" y="1581150"/>
            <a:ext cx="2300605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lang="hr-HR" sz="2500" b="1" spc="-170" dirty="0">
                <a:latin typeface="Georgia"/>
                <a:cs typeface="Georgia"/>
              </a:rPr>
              <a:t>Prikupljanje papira i daljnja oporaba</a:t>
            </a:r>
            <a:endParaRPr sz="2500" dirty="0">
              <a:latin typeface="Georgia"/>
              <a:cs typeface="Georgia"/>
            </a:endParaRPr>
          </a:p>
        </p:txBody>
      </p:sp>
      <p:pic>
        <p:nvPicPr>
          <p:cNvPr id="11" name="Slika 10" descr="Slika na kojoj se prikazuje kotač, vanjski, vozilo, promet&#10;&#10;Opis je automatski generiran">
            <a:extLst>
              <a:ext uri="{FF2B5EF4-FFF2-40B4-BE49-F238E27FC236}">
                <a16:creationId xmlns:a16="http://schemas.microsoft.com/office/drawing/2014/main" id="{D5AAF7B1-5866-6F17-40F0-220DCC6723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818" y="361950"/>
            <a:ext cx="2675467" cy="1504950"/>
          </a:xfrm>
          <a:prstGeom prst="rect">
            <a:avLst/>
          </a:prstGeom>
        </p:spPr>
      </p:pic>
      <p:pic>
        <p:nvPicPr>
          <p:cNvPr id="13" name="Slika 12" descr="Slika na kojoj se prikazuje smeće, zagađenje, izrezak, vanjski&#10;&#10;Opis je automatski generiran">
            <a:extLst>
              <a:ext uri="{FF2B5EF4-FFF2-40B4-BE49-F238E27FC236}">
                <a16:creationId xmlns:a16="http://schemas.microsoft.com/office/drawing/2014/main" id="{48D60833-7430-DF95-2AB3-F951A6C184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67" y="2748643"/>
            <a:ext cx="3358194" cy="1888984"/>
          </a:xfrm>
          <a:prstGeom prst="rect">
            <a:avLst/>
          </a:prstGeom>
        </p:spPr>
      </p:pic>
      <p:pic>
        <p:nvPicPr>
          <p:cNvPr id="15" name="Slika 14" descr="Slika na kojoj se prikazuje zgrada, tlo, u dvorani, tržište&#10;&#10;Opis je automatski generiran">
            <a:extLst>
              <a:ext uri="{FF2B5EF4-FFF2-40B4-BE49-F238E27FC236}">
                <a16:creationId xmlns:a16="http://schemas.microsoft.com/office/drawing/2014/main" id="{158EA352-D8BF-65F9-5993-BD1D7A4AD9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562243"/>
            <a:ext cx="1379601" cy="2452625"/>
          </a:xfrm>
          <a:prstGeom prst="rect">
            <a:avLst/>
          </a:prstGeom>
        </p:spPr>
      </p:pic>
      <p:pic>
        <p:nvPicPr>
          <p:cNvPr id="17" name="Slika 16" descr="Slika na kojoj se prikazuje vanjski, drvo, vozilo, Kopneno vozilo&#10;&#10;Opis je automatski generiran">
            <a:extLst>
              <a:ext uri="{FF2B5EF4-FFF2-40B4-BE49-F238E27FC236}">
                <a16:creationId xmlns:a16="http://schemas.microsoft.com/office/drawing/2014/main" id="{143C8332-0488-CECE-451E-B212CE6670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34" y="0"/>
            <a:ext cx="1826470" cy="245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47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1" y="505231"/>
            <a:ext cx="136461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b="1" spc="-155" dirty="0">
                <a:latin typeface="Georgia"/>
                <a:cs typeface="Georgia"/>
              </a:rPr>
              <a:t>Biootpad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2346" y="1201484"/>
            <a:ext cx="7046595" cy="18675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422275" indent="-409575">
              <a:lnSpc>
                <a:spcPct val="100000"/>
              </a:lnSpc>
              <a:spcBef>
                <a:spcPts val="229"/>
              </a:spcBef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sz="1400" spc="-175" dirty="0">
                <a:latin typeface="Arial Black"/>
                <a:cs typeface="Arial Black"/>
              </a:rPr>
              <a:t>Ostaci </a:t>
            </a:r>
            <a:r>
              <a:rPr sz="1400" spc="-155" dirty="0">
                <a:latin typeface="Arial Black"/>
                <a:cs typeface="Arial Black"/>
              </a:rPr>
              <a:t>kora </a:t>
            </a:r>
            <a:r>
              <a:rPr sz="1400" spc="-215" dirty="0">
                <a:latin typeface="Arial Black"/>
                <a:cs typeface="Arial Black"/>
              </a:rPr>
              <a:t>voća </a:t>
            </a:r>
            <a:r>
              <a:rPr sz="1400" spc="-60" dirty="0">
                <a:latin typeface="Arial Black"/>
                <a:cs typeface="Arial Black"/>
              </a:rPr>
              <a:t>i </a:t>
            </a:r>
            <a:r>
              <a:rPr sz="1400" spc="-160" dirty="0">
                <a:latin typeface="Arial Black"/>
                <a:cs typeface="Arial Black"/>
              </a:rPr>
              <a:t>povrća, ljuske </a:t>
            </a:r>
            <a:r>
              <a:rPr sz="1400" spc="-155" dirty="0">
                <a:latin typeface="Arial Black"/>
                <a:cs typeface="Arial Black"/>
              </a:rPr>
              <a:t>jaja, </a:t>
            </a:r>
            <a:r>
              <a:rPr sz="1400" spc="-165" dirty="0">
                <a:latin typeface="Arial Black"/>
                <a:cs typeface="Arial Black"/>
              </a:rPr>
              <a:t>talog </a:t>
            </a:r>
            <a:r>
              <a:rPr sz="1400" spc="-145" dirty="0">
                <a:latin typeface="Arial Black"/>
                <a:cs typeface="Arial Black"/>
              </a:rPr>
              <a:t>od</a:t>
            </a:r>
            <a:r>
              <a:rPr sz="1400" spc="-40" dirty="0">
                <a:latin typeface="Arial Black"/>
                <a:cs typeface="Arial Black"/>
              </a:rPr>
              <a:t> </a:t>
            </a:r>
            <a:r>
              <a:rPr sz="1400" spc="-190" dirty="0">
                <a:latin typeface="Arial Black"/>
                <a:cs typeface="Arial Black"/>
              </a:rPr>
              <a:t>kave,</a:t>
            </a:r>
            <a:endParaRPr sz="1400">
              <a:latin typeface="Arial Black"/>
              <a:cs typeface="Arial Black"/>
            </a:endParaRPr>
          </a:p>
          <a:p>
            <a:pPr marL="422275">
              <a:lnSpc>
                <a:spcPct val="100000"/>
              </a:lnSpc>
              <a:spcBef>
                <a:spcPts val="135"/>
              </a:spcBef>
            </a:pPr>
            <a:r>
              <a:rPr sz="1400" spc="-175" dirty="0">
                <a:latin typeface="Arial Black"/>
                <a:cs typeface="Arial Black"/>
              </a:rPr>
              <a:t>vrećice </a:t>
            </a:r>
            <a:r>
              <a:rPr sz="1400" spc="-145" dirty="0">
                <a:latin typeface="Arial Black"/>
                <a:cs typeface="Arial Black"/>
              </a:rPr>
              <a:t>od </a:t>
            </a:r>
            <a:r>
              <a:rPr sz="1400" spc="-185" dirty="0">
                <a:latin typeface="Arial Black"/>
                <a:cs typeface="Arial Black"/>
              </a:rPr>
              <a:t>čaja, </a:t>
            </a:r>
            <a:r>
              <a:rPr sz="1400" spc="-180" dirty="0">
                <a:latin typeface="Arial Black"/>
                <a:cs typeface="Arial Black"/>
              </a:rPr>
              <a:t>ostaci </a:t>
            </a:r>
            <a:r>
              <a:rPr sz="1400" spc="-125" dirty="0">
                <a:latin typeface="Arial Black"/>
                <a:cs typeface="Arial Black"/>
              </a:rPr>
              <a:t>kruha, </a:t>
            </a:r>
            <a:r>
              <a:rPr sz="1400" spc="-120" dirty="0">
                <a:latin typeface="Arial Black"/>
                <a:cs typeface="Arial Black"/>
              </a:rPr>
              <a:t>sirovi </a:t>
            </a:r>
            <a:r>
              <a:rPr sz="1400" spc="-130" dirty="0">
                <a:latin typeface="Arial Black"/>
                <a:cs typeface="Arial Black"/>
              </a:rPr>
              <a:t>listovi </a:t>
            </a:r>
            <a:r>
              <a:rPr sz="1400" spc="-180" dirty="0">
                <a:latin typeface="Arial Black"/>
                <a:cs typeface="Arial Black"/>
              </a:rPr>
              <a:t>salate, </a:t>
            </a:r>
            <a:r>
              <a:rPr sz="1400" spc="-140" dirty="0">
                <a:latin typeface="Arial Black"/>
                <a:cs typeface="Arial Black"/>
              </a:rPr>
              <a:t>blitve </a:t>
            </a:r>
            <a:r>
              <a:rPr sz="1400" spc="-60" dirty="0">
                <a:latin typeface="Arial Black"/>
                <a:cs typeface="Arial Black"/>
              </a:rPr>
              <a:t>i</a:t>
            </a:r>
            <a:r>
              <a:rPr sz="1400" spc="105" dirty="0">
                <a:latin typeface="Arial Black"/>
                <a:cs typeface="Arial Black"/>
              </a:rPr>
              <a:t> </a:t>
            </a:r>
            <a:r>
              <a:rPr sz="1400" spc="-140" dirty="0">
                <a:latin typeface="Arial Black"/>
                <a:cs typeface="Arial Black"/>
              </a:rPr>
              <a:t>sl.</a:t>
            </a:r>
            <a:endParaRPr sz="1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Arial Black"/>
              <a:cs typeface="Arial Black"/>
            </a:endParaRPr>
          </a:p>
          <a:p>
            <a:pPr marL="422275" indent="-409575">
              <a:lnSpc>
                <a:spcPct val="100000"/>
              </a:lnSpc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sz="1400" spc="-150" dirty="0">
                <a:latin typeface="Arial Black"/>
                <a:cs typeface="Arial Black"/>
              </a:rPr>
              <a:t>Zeleni </a:t>
            </a:r>
            <a:r>
              <a:rPr sz="1400" spc="-155" dirty="0">
                <a:latin typeface="Arial Black"/>
                <a:cs typeface="Arial Black"/>
              </a:rPr>
              <a:t>otpad </a:t>
            </a:r>
            <a:r>
              <a:rPr sz="1400" spc="95" dirty="0">
                <a:latin typeface="Arial Black"/>
                <a:cs typeface="Arial Black"/>
              </a:rPr>
              <a:t>– </a:t>
            </a:r>
            <a:r>
              <a:rPr sz="1400" spc="-160" dirty="0">
                <a:latin typeface="Arial Black"/>
                <a:cs typeface="Arial Black"/>
              </a:rPr>
              <a:t>uvelo </a:t>
            </a:r>
            <a:r>
              <a:rPr sz="1400" spc="-175" dirty="0">
                <a:latin typeface="Arial Black"/>
                <a:cs typeface="Arial Black"/>
              </a:rPr>
              <a:t>cvijeće, </a:t>
            </a:r>
            <a:r>
              <a:rPr sz="1400" spc="-140" dirty="0">
                <a:latin typeface="Arial Black"/>
                <a:cs typeface="Arial Black"/>
              </a:rPr>
              <a:t>granje, </a:t>
            </a:r>
            <a:r>
              <a:rPr sz="1400" spc="-160" dirty="0">
                <a:latin typeface="Arial Black"/>
                <a:cs typeface="Arial Black"/>
              </a:rPr>
              <a:t>lišće, </a:t>
            </a:r>
            <a:r>
              <a:rPr sz="1400" spc="-180" dirty="0">
                <a:latin typeface="Arial Black"/>
                <a:cs typeface="Arial Black"/>
              </a:rPr>
              <a:t>otkos </a:t>
            </a:r>
            <a:r>
              <a:rPr sz="1400" spc="-150" dirty="0">
                <a:latin typeface="Arial Black"/>
                <a:cs typeface="Arial Black"/>
              </a:rPr>
              <a:t>trave, zemlja </a:t>
            </a:r>
            <a:r>
              <a:rPr sz="1400" spc="-85" dirty="0">
                <a:latin typeface="Arial Black"/>
                <a:cs typeface="Arial Black"/>
              </a:rPr>
              <a:t>iz </a:t>
            </a:r>
            <a:r>
              <a:rPr sz="1400" spc="-170" dirty="0">
                <a:latin typeface="Arial Black"/>
                <a:cs typeface="Arial Black"/>
              </a:rPr>
              <a:t>lončanica </a:t>
            </a:r>
            <a:r>
              <a:rPr sz="1400" spc="-60" dirty="0">
                <a:latin typeface="Arial Black"/>
                <a:cs typeface="Arial Black"/>
              </a:rPr>
              <a:t>i</a:t>
            </a:r>
            <a:r>
              <a:rPr sz="1400" spc="-55" dirty="0">
                <a:latin typeface="Arial Black"/>
                <a:cs typeface="Arial Black"/>
              </a:rPr>
              <a:t> </a:t>
            </a:r>
            <a:r>
              <a:rPr sz="1400" spc="-140" dirty="0">
                <a:latin typeface="Arial Black"/>
                <a:cs typeface="Arial Black"/>
              </a:rPr>
              <a:t>sl.</a:t>
            </a:r>
            <a:endParaRPr sz="1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oyagiKouzanFontT"/>
              <a:buChar char="❏"/>
            </a:pPr>
            <a:endParaRPr sz="1350">
              <a:latin typeface="Arial Black"/>
              <a:cs typeface="Arial Black"/>
            </a:endParaRPr>
          </a:p>
          <a:p>
            <a:pPr marL="422275" indent="-409575">
              <a:lnSpc>
                <a:spcPct val="100000"/>
              </a:lnSpc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sz="1400" spc="-165" dirty="0">
                <a:latin typeface="Arial Black"/>
                <a:cs typeface="Arial Black"/>
              </a:rPr>
              <a:t>Male </a:t>
            </a:r>
            <a:r>
              <a:rPr sz="1400" spc="-145" dirty="0">
                <a:latin typeface="Arial Black"/>
                <a:cs typeface="Arial Black"/>
              </a:rPr>
              <a:t>količine </a:t>
            </a:r>
            <a:r>
              <a:rPr sz="1400" spc="-175" dirty="0">
                <a:latin typeface="Arial Black"/>
                <a:cs typeface="Arial Black"/>
              </a:rPr>
              <a:t>ostalog </a:t>
            </a:r>
            <a:r>
              <a:rPr sz="1400" spc="-155" dirty="0">
                <a:latin typeface="Arial Black"/>
                <a:cs typeface="Arial Black"/>
              </a:rPr>
              <a:t>biootpada </a:t>
            </a:r>
            <a:r>
              <a:rPr sz="1400" spc="229" dirty="0">
                <a:latin typeface="Arial Black"/>
                <a:cs typeface="Arial Black"/>
              </a:rPr>
              <a:t>- </a:t>
            </a:r>
            <a:r>
              <a:rPr sz="1400" spc="-125" dirty="0">
                <a:latin typeface="Arial Black"/>
                <a:cs typeface="Arial Black"/>
              </a:rPr>
              <a:t>piljevina, </a:t>
            </a:r>
            <a:r>
              <a:rPr sz="1400" spc="-155" dirty="0">
                <a:latin typeface="Arial Black"/>
                <a:cs typeface="Arial Black"/>
              </a:rPr>
              <a:t>kora </a:t>
            </a:r>
            <a:r>
              <a:rPr sz="1400" spc="-145" dirty="0">
                <a:latin typeface="Arial Black"/>
                <a:cs typeface="Arial Black"/>
              </a:rPr>
              <a:t>drveta, </a:t>
            </a:r>
            <a:r>
              <a:rPr sz="1400" spc="-155" dirty="0">
                <a:latin typeface="Arial Black"/>
                <a:cs typeface="Arial Black"/>
              </a:rPr>
              <a:t>borove </a:t>
            </a:r>
            <a:r>
              <a:rPr sz="1400" spc="-140" dirty="0">
                <a:latin typeface="Arial Black"/>
                <a:cs typeface="Arial Black"/>
              </a:rPr>
              <a:t>iglice, </a:t>
            </a:r>
            <a:r>
              <a:rPr sz="1400" spc="-175" dirty="0">
                <a:latin typeface="Arial Black"/>
                <a:cs typeface="Arial Black"/>
              </a:rPr>
              <a:t>dlake </a:t>
            </a:r>
            <a:r>
              <a:rPr sz="1400" spc="-145" dirty="0">
                <a:latin typeface="Arial Black"/>
                <a:cs typeface="Arial Black"/>
              </a:rPr>
              <a:t>od</a:t>
            </a:r>
            <a:r>
              <a:rPr sz="1400" spc="-210" dirty="0">
                <a:latin typeface="Arial Black"/>
                <a:cs typeface="Arial Black"/>
              </a:rPr>
              <a:t> kose</a:t>
            </a:r>
            <a:endParaRPr sz="1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oyagiKouzanFontT"/>
              <a:buChar char="❏"/>
            </a:pPr>
            <a:endParaRPr sz="1350">
              <a:latin typeface="Arial Black"/>
              <a:cs typeface="Arial Black"/>
            </a:endParaRPr>
          </a:p>
          <a:p>
            <a:pPr marL="422275" indent="-409575">
              <a:lnSpc>
                <a:spcPct val="100000"/>
              </a:lnSpc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sz="1400" spc="-150" dirty="0">
                <a:latin typeface="Arial Black"/>
                <a:cs typeface="Arial Black"/>
              </a:rPr>
              <a:t>Papirnate </a:t>
            </a:r>
            <a:r>
              <a:rPr sz="1400" spc="-160" dirty="0">
                <a:latin typeface="Arial Black"/>
                <a:cs typeface="Arial Black"/>
              </a:rPr>
              <a:t>maramice, </a:t>
            </a:r>
            <a:r>
              <a:rPr sz="1400" spc="-114" dirty="0">
                <a:latin typeface="Arial Black"/>
                <a:cs typeface="Arial Black"/>
              </a:rPr>
              <a:t>ubrusi,</a:t>
            </a:r>
            <a:r>
              <a:rPr sz="1400" spc="-50" dirty="0">
                <a:latin typeface="Arial Black"/>
                <a:cs typeface="Arial Black"/>
              </a:rPr>
              <a:t> </a:t>
            </a:r>
            <a:r>
              <a:rPr sz="1400" spc="-190" dirty="0">
                <a:latin typeface="Arial Black"/>
                <a:cs typeface="Arial Black"/>
              </a:rPr>
              <a:t>salvete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15408" y="3354956"/>
            <a:ext cx="1822665" cy="1212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1378" y="3353175"/>
            <a:ext cx="1822672" cy="1215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0499" y="3353172"/>
            <a:ext cx="1822672" cy="1213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00278" y="2827261"/>
            <a:ext cx="2032000" cy="18905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32154" y="1195743"/>
            <a:ext cx="1500124" cy="11251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28547" y="152971"/>
            <a:ext cx="1500168" cy="9995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55850" y="152971"/>
            <a:ext cx="1799082" cy="9995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02338" y="152977"/>
            <a:ext cx="1334439" cy="9994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1" y="505231"/>
            <a:ext cx="214185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b="1" spc="-145" dirty="0">
                <a:latin typeface="Georgia"/>
                <a:cs typeface="Georgia"/>
              </a:rPr>
              <a:t>Stakleni</a:t>
            </a:r>
            <a:r>
              <a:rPr sz="2500" b="1" spc="-130" dirty="0">
                <a:latin typeface="Georgia"/>
                <a:cs typeface="Georgia"/>
              </a:rPr>
              <a:t> </a:t>
            </a:r>
            <a:r>
              <a:rPr sz="2500" b="1" spc="-150" dirty="0">
                <a:latin typeface="Georgia"/>
                <a:cs typeface="Georgia"/>
              </a:rPr>
              <a:t>otpad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2346" y="1186379"/>
            <a:ext cx="3168015" cy="223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275" marR="5080" indent="-409575">
              <a:lnSpc>
                <a:spcPct val="114999"/>
              </a:lnSpc>
              <a:spcBef>
                <a:spcPts val="100"/>
              </a:spcBef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sz="1400" spc="-185" dirty="0">
                <a:latin typeface="Arial Black"/>
                <a:cs typeface="Arial Black"/>
              </a:rPr>
              <a:t>Staklena </a:t>
            </a:r>
            <a:r>
              <a:rPr sz="1400" spc="-180" dirty="0">
                <a:latin typeface="Arial Black"/>
                <a:cs typeface="Arial Black"/>
              </a:rPr>
              <a:t>ambalaža </a:t>
            </a:r>
            <a:r>
              <a:rPr sz="1400" spc="-165" dirty="0">
                <a:latin typeface="Arial Black"/>
                <a:cs typeface="Arial Black"/>
              </a:rPr>
              <a:t>bez </a:t>
            </a:r>
            <a:r>
              <a:rPr sz="1400" spc="-160" dirty="0">
                <a:latin typeface="Arial Black"/>
                <a:cs typeface="Arial Black"/>
              </a:rPr>
              <a:t>plastike </a:t>
            </a:r>
            <a:r>
              <a:rPr sz="1400" spc="-60" dirty="0">
                <a:latin typeface="Arial Black"/>
                <a:cs typeface="Arial Black"/>
              </a:rPr>
              <a:t>i  </a:t>
            </a:r>
            <a:r>
              <a:rPr sz="1400" spc="-180" dirty="0">
                <a:latin typeface="Arial Black"/>
                <a:cs typeface="Arial Black"/>
              </a:rPr>
              <a:t>metala (staklene boce, </a:t>
            </a:r>
            <a:r>
              <a:rPr sz="1400" spc="-135" dirty="0">
                <a:latin typeface="Arial Black"/>
                <a:cs typeface="Arial Black"/>
              </a:rPr>
              <a:t>razbijene  </a:t>
            </a:r>
            <a:r>
              <a:rPr sz="1400" spc="-210" dirty="0">
                <a:latin typeface="Arial Black"/>
                <a:cs typeface="Arial Black"/>
              </a:rPr>
              <a:t>čaše, </a:t>
            </a:r>
            <a:r>
              <a:rPr sz="1400" spc="-180" dirty="0">
                <a:latin typeface="Arial Black"/>
                <a:cs typeface="Arial Black"/>
              </a:rPr>
              <a:t>staklene </a:t>
            </a:r>
            <a:r>
              <a:rPr sz="1400" spc="-165" dirty="0">
                <a:latin typeface="Arial Black"/>
                <a:cs typeface="Arial Black"/>
              </a:rPr>
              <a:t>posude </a:t>
            </a:r>
            <a:r>
              <a:rPr sz="1400" spc="-150" dirty="0">
                <a:latin typeface="Arial Black"/>
                <a:cs typeface="Arial Black"/>
              </a:rPr>
              <a:t>kozmetičkih  </a:t>
            </a:r>
            <a:r>
              <a:rPr sz="1400" spc="-135" dirty="0">
                <a:latin typeface="Arial Black"/>
                <a:cs typeface="Arial Black"/>
              </a:rPr>
              <a:t>proizvoda </a:t>
            </a:r>
            <a:r>
              <a:rPr sz="1400" spc="-60" dirty="0">
                <a:latin typeface="Arial Black"/>
                <a:cs typeface="Arial Black"/>
              </a:rPr>
              <a:t>i </a:t>
            </a:r>
            <a:r>
              <a:rPr sz="1400" spc="-100" dirty="0">
                <a:latin typeface="Arial Black"/>
                <a:cs typeface="Arial Black"/>
              </a:rPr>
              <a:t>drugi </a:t>
            </a:r>
            <a:r>
              <a:rPr sz="1400" spc="-160" dirty="0">
                <a:latin typeface="Arial Black"/>
                <a:cs typeface="Arial Black"/>
              </a:rPr>
              <a:t>stakleni  </a:t>
            </a:r>
            <a:r>
              <a:rPr sz="1400" spc="-170" dirty="0">
                <a:latin typeface="Arial Black"/>
                <a:cs typeface="Arial Black"/>
              </a:rPr>
              <a:t>kućanski</a:t>
            </a:r>
            <a:r>
              <a:rPr sz="1400" spc="-125" dirty="0">
                <a:latin typeface="Arial Black"/>
                <a:cs typeface="Arial Black"/>
              </a:rPr>
              <a:t> </a:t>
            </a:r>
            <a:r>
              <a:rPr sz="1400" spc="-135" dirty="0">
                <a:latin typeface="Arial Black"/>
                <a:cs typeface="Arial Black"/>
              </a:rPr>
              <a:t>predmeti)</a:t>
            </a:r>
            <a:endParaRPr sz="1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oyagiKouzanFontT"/>
              <a:buChar char="❏"/>
            </a:pPr>
            <a:endParaRPr sz="1350">
              <a:latin typeface="Arial Black"/>
              <a:cs typeface="Arial Black"/>
            </a:endParaRPr>
          </a:p>
          <a:p>
            <a:pPr marL="422275" marR="83820" indent="-409575">
              <a:lnSpc>
                <a:spcPct val="114999"/>
              </a:lnSpc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sz="1400" spc="-180" dirty="0">
                <a:latin typeface="Arial Black"/>
                <a:cs typeface="Arial Black"/>
              </a:rPr>
              <a:t>Staklo </a:t>
            </a:r>
            <a:r>
              <a:rPr sz="1400" spc="-229" dirty="0">
                <a:latin typeface="Arial Black"/>
                <a:cs typeface="Arial Black"/>
              </a:rPr>
              <a:t>se </a:t>
            </a:r>
            <a:r>
              <a:rPr sz="1400" spc="-155" dirty="0">
                <a:latin typeface="Arial Black"/>
                <a:cs typeface="Arial Black"/>
              </a:rPr>
              <a:t>odlaže </a:t>
            </a:r>
            <a:r>
              <a:rPr sz="1400" spc="-125" dirty="0">
                <a:latin typeface="Arial Black"/>
                <a:cs typeface="Arial Black"/>
              </a:rPr>
              <a:t>u </a:t>
            </a:r>
            <a:r>
              <a:rPr sz="1400" spc="-160" dirty="0">
                <a:latin typeface="Arial Black"/>
                <a:cs typeface="Arial Black"/>
              </a:rPr>
              <a:t>tamno </a:t>
            </a:r>
            <a:r>
              <a:rPr sz="1400" spc="-165" dirty="0">
                <a:latin typeface="Arial Black"/>
                <a:cs typeface="Arial Black"/>
              </a:rPr>
              <a:t>zelene  </a:t>
            </a:r>
            <a:r>
              <a:rPr sz="1400" spc="-150" dirty="0">
                <a:latin typeface="Arial Black"/>
                <a:cs typeface="Arial Black"/>
              </a:rPr>
              <a:t>kontejnere, </a:t>
            </a:r>
            <a:r>
              <a:rPr sz="1400" spc="-240" dirty="0">
                <a:latin typeface="Arial Black"/>
                <a:cs typeface="Arial Black"/>
              </a:rPr>
              <a:t>a </a:t>
            </a:r>
            <a:r>
              <a:rPr sz="1400" spc="-165" dirty="0">
                <a:latin typeface="Arial Black"/>
                <a:cs typeface="Arial Black"/>
              </a:rPr>
              <a:t>ne </a:t>
            </a:r>
            <a:r>
              <a:rPr sz="1400" spc="-125" dirty="0">
                <a:latin typeface="Arial Black"/>
                <a:cs typeface="Arial Black"/>
              </a:rPr>
              <a:t>u </a:t>
            </a:r>
            <a:r>
              <a:rPr sz="1400" spc="-145" dirty="0">
                <a:latin typeface="Arial Black"/>
                <a:cs typeface="Arial Black"/>
              </a:rPr>
              <a:t>polupodzemne  </a:t>
            </a:r>
            <a:r>
              <a:rPr sz="1400" spc="-150" dirty="0">
                <a:latin typeface="Arial Black"/>
                <a:cs typeface="Arial Black"/>
              </a:rPr>
              <a:t>spremnike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26224" y="1017737"/>
            <a:ext cx="2118467" cy="3491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50051" y="1017737"/>
            <a:ext cx="2617736" cy="34911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68825" cy="5143500"/>
          </a:xfrm>
          <a:custGeom>
            <a:avLst/>
            <a:gdLst/>
            <a:ahLst/>
            <a:cxnLst/>
            <a:rect l="l" t="t" r="r" b="b"/>
            <a:pathLst>
              <a:path w="4568825" h="5143500">
                <a:moveTo>
                  <a:pt x="4568405" y="0"/>
                </a:moveTo>
                <a:lnTo>
                  <a:pt x="0" y="0"/>
                </a:lnTo>
                <a:lnTo>
                  <a:pt x="0" y="5143500"/>
                </a:lnTo>
                <a:lnTo>
                  <a:pt x="4568405" y="5143500"/>
                </a:lnTo>
                <a:lnTo>
                  <a:pt x="4568405" y="0"/>
                </a:lnTo>
                <a:close/>
              </a:path>
            </a:pathLst>
          </a:custGeom>
          <a:solidFill>
            <a:srgbClr val="FFFFFF">
              <a:alpha val="125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0308" y="579812"/>
            <a:ext cx="153162" cy="1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90308" y="4410424"/>
            <a:ext cx="153162" cy="153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5602" y="656926"/>
            <a:ext cx="3942715" cy="0"/>
          </a:xfrm>
          <a:custGeom>
            <a:avLst/>
            <a:gdLst/>
            <a:ahLst/>
            <a:cxnLst/>
            <a:rect l="l" t="t" r="r" b="b"/>
            <a:pathLst>
              <a:path w="3942715">
                <a:moveTo>
                  <a:pt x="0" y="0"/>
                </a:moveTo>
                <a:lnTo>
                  <a:pt x="394258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95602" y="4487691"/>
            <a:ext cx="3942715" cy="0"/>
          </a:xfrm>
          <a:custGeom>
            <a:avLst/>
            <a:gdLst/>
            <a:ahLst/>
            <a:cxnLst/>
            <a:rect l="l" t="t" r="r" b="b"/>
            <a:pathLst>
              <a:path w="3942715">
                <a:moveTo>
                  <a:pt x="0" y="0"/>
                </a:moveTo>
                <a:lnTo>
                  <a:pt x="394258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b="1" spc="-85" dirty="0">
                <a:latin typeface="Georgia"/>
                <a:cs typeface="Georgia"/>
              </a:rPr>
              <a:t>Građevinski </a:t>
            </a:r>
            <a:r>
              <a:rPr b="1" spc="-90" dirty="0">
                <a:latin typeface="Georgia"/>
                <a:cs typeface="Georgia"/>
              </a:rPr>
              <a:t>otpad </a:t>
            </a:r>
            <a:r>
              <a:rPr b="1" spc="135" dirty="0">
                <a:latin typeface="Georgia"/>
                <a:cs typeface="Georgia"/>
              </a:rPr>
              <a:t>- </a:t>
            </a:r>
            <a:r>
              <a:rPr spc="-140" dirty="0"/>
              <a:t>odnosi </a:t>
            </a:r>
            <a:r>
              <a:rPr spc="-220" dirty="0"/>
              <a:t>se </a:t>
            </a:r>
            <a:r>
              <a:rPr lang="hr-HR" spc="-165" dirty="0"/>
              <a:t>u </a:t>
            </a:r>
            <a:r>
              <a:rPr spc="-145" dirty="0" err="1"/>
              <a:t>reciklažno</a:t>
            </a:r>
            <a:r>
              <a:rPr spc="-145" dirty="0"/>
              <a:t>  </a:t>
            </a:r>
            <a:r>
              <a:rPr spc="-135" dirty="0"/>
              <a:t>dvorište</a:t>
            </a:r>
          </a:p>
          <a:p>
            <a:pPr marL="469900" marR="187325" indent="-400050">
              <a:lnSpc>
                <a:spcPct val="114999"/>
              </a:lnSpc>
              <a:spcBef>
                <a:spcPts val="1200"/>
              </a:spcBef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spc="-155" dirty="0"/>
              <a:t>Beton, </a:t>
            </a:r>
            <a:r>
              <a:rPr spc="-125" dirty="0"/>
              <a:t>crijepovi, </a:t>
            </a:r>
            <a:r>
              <a:rPr spc="-165" dirty="0"/>
              <a:t>kamen, </a:t>
            </a:r>
            <a:r>
              <a:rPr spc="-150" dirty="0"/>
              <a:t>asfalt, </a:t>
            </a:r>
            <a:r>
              <a:rPr spc="-160" dirty="0"/>
              <a:t>šuta,  </a:t>
            </a:r>
            <a:r>
              <a:rPr spc="-175" dirty="0"/>
              <a:t>pločice…</a:t>
            </a:r>
          </a:p>
          <a:p>
            <a:pPr marL="12700" marR="179705">
              <a:lnSpc>
                <a:spcPct val="114999"/>
              </a:lnSpc>
              <a:spcBef>
                <a:spcPts val="1200"/>
              </a:spcBef>
            </a:pPr>
            <a:r>
              <a:rPr b="1" spc="-95" dirty="0">
                <a:latin typeface="Georgia"/>
                <a:cs typeface="Georgia"/>
              </a:rPr>
              <a:t>Glomazni </a:t>
            </a:r>
            <a:r>
              <a:rPr b="1" spc="-90" dirty="0">
                <a:latin typeface="Georgia"/>
                <a:cs typeface="Georgia"/>
              </a:rPr>
              <a:t>otpad </a:t>
            </a:r>
            <a:r>
              <a:rPr b="1" spc="135" dirty="0">
                <a:latin typeface="Georgia"/>
                <a:cs typeface="Georgia"/>
              </a:rPr>
              <a:t>- </a:t>
            </a:r>
            <a:r>
              <a:rPr spc="-114" dirty="0"/>
              <a:t>Prikupljaju </a:t>
            </a:r>
            <a:r>
              <a:rPr spc="-220" dirty="0"/>
              <a:t>ga </a:t>
            </a:r>
            <a:r>
              <a:rPr spc="-130" dirty="0"/>
              <a:t>djelatnici  </a:t>
            </a:r>
            <a:r>
              <a:rPr spc="-165" dirty="0"/>
              <a:t>Čistoće </a:t>
            </a:r>
            <a:r>
              <a:rPr spc="-120" dirty="0"/>
              <a:t>u </a:t>
            </a:r>
            <a:r>
              <a:rPr spc="-145" dirty="0"/>
              <a:t>dogovorenim</a:t>
            </a:r>
            <a:r>
              <a:rPr spc="-90" dirty="0"/>
              <a:t> </a:t>
            </a:r>
            <a:r>
              <a:rPr spc="-120" dirty="0"/>
              <a:t>terminima</a:t>
            </a:r>
          </a:p>
          <a:p>
            <a:pPr marL="469900" marR="76200" indent="-400050">
              <a:lnSpc>
                <a:spcPct val="114999"/>
              </a:lnSpc>
              <a:spcBef>
                <a:spcPts val="1200"/>
              </a:spcBef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spc="-180" dirty="0"/>
              <a:t>Kupaonska </a:t>
            </a:r>
            <a:r>
              <a:rPr spc="-155" dirty="0"/>
              <a:t>oprema </a:t>
            </a:r>
            <a:r>
              <a:rPr spc="-165" dirty="0"/>
              <a:t>(kade, </a:t>
            </a:r>
            <a:r>
              <a:rPr spc="-150" dirty="0"/>
              <a:t>kupaonski  </a:t>
            </a:r>
            <a:r>
              <a:rPr spc="-100" dirty="0"/>
              <a:t>ormari, </a:t>
            </a:r>
            <a:r>
              <a:rPr spc="-130" dirty="0"/>
              <a:t>umivaonik, </a:t>
            </a:r>
            <a:r>
              <a:rPr spc="-150" dirty="0"/>
              <a:t>toalet,</a:t>
            </a:r>
            <a:r>
              <a:rPr spc="-165" dirty="0"/>
              <a:t> ogledalo…)</a:t>
            </a:r>
          </a:p>
          <a:p>
            <a:pPr marL="469900" indent="-400050">
              <a:lnSpc>
                <a:spcPct val="100000"/>
              </a:lnSpc>
              <a:spcBef>
                <a:spcPts val="240"/>
              </a:spcBef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spc="-245" dirty="0"/>
              <a:t>Veće </a:t>
            </a:r>
            <a:r>
              <a:rPr spc="-155" dirty="0"/>
              <a:t>igračke, </a:t>
            </a:r>
            <a:r>
              <a:rPr spc="-165" dirty="0"/>
              <a:t>dječja kolica </a:t>
            </a:r>
            <a:r>
              <a:rPr spc="-55" dirty="0"/>
              <a:t>i</a:t>
            </a:r>
            <a:r>
              <a:rPr spc="-135" dirty="0"/>
              <a:t> sl.</a:t>
            </a:r>
          </a:p>
          <a:p>
            <a:pPr marL="469900" indent="-390525">
              <a:lnSpc>
                <a:spcPct val="100000"/>
              </a:lnSpc>
              <a:spcBef>
                <a:spcPts val="130"/>
              </a:spcBef>
              <a:buSzPct val="92592"/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spc="-175" dirty="0"/>
              <a:t>Namještaj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9750">
              <a:lnSpc>
                <a:spcPct val="114999"/>
              </a:lnSpc>
              <a:spcBef>
                <a:spcPts val="100"/>
              </a:spcBef>
            </a:pPr>
            <a:r>
              <a:rPr b="1" spc="-70" dirty="0">
                <a:latin typeface="Georgia"/>
                <a:cs typeface="Georgia"/>
              </a:rPr>
              <a:t>Tekstilni </a:t>
            </a:r>
            <a:r>
              <a:rPr b="1" spc="-90" dirty="0">
                <a:latin typeface="Georgia"/>
                <a:cs typeface="Georgia"/>
              </a:rPr>
              <a:t>otpad </a:t>
            </a:r>
            <a:r>
              <a:rPr spc="220" dirty="0"/>
              <a:t>- </a:t>
            </a:r>
            <a:r>
              <a:rPr spc="-140" dirty="0"/>
              <a:t>odnosi </a:t>
            </a:r>
            <a:r>
              <a:rPr spc="-220" dirty="0"/>
              <a:t>se </a:t>
            </a:r>
            <a:r>
              <a:rPr lang="hr-HR" spc="-165" dirty="0"/>
              <a:t>u </a:t>
            </a:r>
            <a:r>
              <a:rPr spc="-250" dirty="0"/>
              <a:t> </a:t>
            </a:r>
            <a:r>
              <a:rPr spc="-145" dirty="0"/>
              <a:t>reciklažno  </a:t>
            </a:r>
            <a:r>
              <a:rPr spc="-135" dirty="0"/>
              <a:t>dvorište</a:t>
            </a:r>
          </a:p>
          <a:p>
            <a:pPr marL="469900" indent="-400050">
              <a:lnSpc>
                <a:spcPct val="100000"/>
              </a:lnSpc>
              <a:spcBef>
                <a:spcPts val="1440"/>
              </a:spcBef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spc="-165" dirty="0"/>
              <a:t>Odjeća, </a:t>
            </a:r>
            <a:r>
              <a:rPr spc="-175" dirty="0"/>
              <a:t>zavjese, </a:t>
            </a:r>
            <a:r>
              <a:rPr spc="-140" dirty="0"/>
              <a:t>krevetnina,</a:t>
            </a:r>
            <a:r>
              <a:rPr spc="-45" dirty="0"/>
              <a:t> </a:t>
            </a:r>
            <a:r>
              <a:rPr spc="-195" dirty="0"/>
              <a:t>obuća…</a:t>
            </a:r>
          </a:p>
          <a:p>
            <a:pPr marL="12700" marR="259715">
              <a:lnSpc>
                <a:spcPct val="114999"/>
              </a:lnSpc>
              <a:spcBef>
                <a:spcPts val="1200"/>
              </a:spcBef>
            </a:pPr>
            <a:r>
              <a:rPr b="1" spc="-80" dirty="0">
                <a:latin typeface="Georgia"/>
                <a:cs typeface="Georgia"/>
              </a:rPr>
              <a:t>Elektronički </a:t>
            </a:r>
            <a:r>
              <a:rPr b="1" spc="-90" dirty="0">
                <a:latin typeface="Georgia"/>
                <a:cs typeface="Georgia"/>
              </a:rPr>
              <a:t>otpad </a:t>
            </a:r>
            <a:r>
              <a:rPr spc="220" dirty="0"/>
              <a:t>- </a:t>
            </a:r>
            <a:r>
              <a:rPr spc="-140" dirty="0"/>
              <a:t>odnosi </a:t>
            </a:r>
            <a:r>
              <a:rPr spc="-220" dirty="0"/>
              <a:t>se </a:t>
            </a:r>
            <a:r>
              <a:rPr lang="hr-HR" spc="-165" dirty="0"/>
              <a:t>u </a:t>
            </a:r>
            <a:r>
              <a:rPr spc="-145" dirty="0" err="1"/>
              <a:t>reciklažno</a:t>
            </a:r>
            <a:r>
              <a:rPr spc="-145" dirty="0"/>
              <a:t>  </a:t>
            </a:r>
            <a:r>
              <a:rPr spc="-135" dirty="0"/>
              <a:t>dvorište</a:t>
            </a:r>
          </a:p>
          <a:p>
            <a:pPr marL="469900" marR="431800" indent="-400050">
              <a:lnSpc>
                <a:spcPct val="117000"/>
              </a:lnSpc>
              <a:spcBef>
                <a:spcPts val="1170"/>
              </a:spcBef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spc="-175" dirty="0"/>
              <a:t>Kućanski </a:t>
            </a:r>
            <a:r>
              <a:rPr spc="-140" dirty="0"/>
              <a:t>aparati </a:t>
            </a:r>
            <a:r>
              <a:rPr spc="-135" dirty="0"/>
              <a:t>(hladnjaci, </a:t>
            </a:r>
            <a:r>
              <a:rPr spc="-120" dirty="0"/>
              <a:t>perilice,  </a:t>
            </a:r>
            <a:r>
              <a:rPr spc="-150" dirty="0"/>
              <a:t>štednjaci, </a:t>
            </a:r>
            <a:r>
              <a:rPr spc="-130" dirty="0"/>
              <a:t>električni</a:t>
            </a:r>
            <a:r>
              <a:rPr spc="-90" dirty="0"/>
              <a:t> </a:t>
            </a:r>
            <a:r>
              <a:rPr spc="-120" dirty="0"/>
              <a:t>radijatori…)</a:t>
            </a: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b="1" spc="-80" dirty="0">
                <a:latin typeface="Georgia"/>
                <a:cs typeface="Georgia"/>
              </a:rPr>
              <a:t>Opasni </a:t>
            </a:r>
            <a:r>
              <a:rPr b="1" spc="-90" dirty="0">
                <a:latin typeface="Georgia"/>
                <a:cs typeface="Georgia"/>
              </a:rPr>
              <a:t>otpad </a:t>
            </a:r>
            <a:r>
              <a:rPr spc="220" dirty="0"/>
              <a:t>- </a:t>
            </a:r>
            <a:r>
              <a:rPr spc="-140" dirty="0"/>
              <a:t>odnosi </a:t>
            </a:r>
            <a:r>
              <a:rPr spc="-220" dirty="0"/>
              <a:t>se </a:t>
            </a:r>
            <a:r>
              <a:rPr lang="hr-HR" spc="-220" dirty="0"/>
              <a:t> </a:t>
            </a:r>
            <a:r>
              <a:rPr lang="hr-HR" spc="-165" dirty="0"/>
              <a:t>u</a:t>
            </a:r>
            <a:r>
              <a:rPr spc="-165" dirty="0"/>
              <a:t> </a:t>
            </a:r>
            <a:r>
              <a:rPr spc="-145" dirty="0"/>
              <a:t>reciklažno</a:t>
            </a:r>
            <a:r>
              <a:rPr spc="-155" dirty="0"/>
              <a:t> </a:t>
            </a:r>
            <a:r>
              <a:rPr spc="-135" dirty="0"/>
              <a:t>dvorište</a:t>
            </a:r>
          </a:p>
          <a:p>
            <a:pPr marL="469900" marR="24130" indent="-400050">
              <a:lnSpc>
                <a:spcPct val="107900"/>
              </a:lnSpc>
              <a:spcBef>
                <a:spcPts val="1345"/>
              </a:spcBef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spc="-140" dirty="0"/>
              <a:t>Baterije, </a:t>
            </a:r>
            <a:r>
              <a:rPr spc="-125" dirty="0"/>
              <a:t>akumulatori, lijekovi, </a:t>
            </a:r>
            <a:r>
              <a:rPr spc="-145" dirty="0"/>
              <a:t>boje, </a:t>
            </a:r>
            <a:r>
              <a:rPr spc="-150" dirty="0"/>
              <a:t>lakovi  </a:t>
            </a:r>
            <a:r>
              <a:rPr spc="-170" dirty="0"/>
              <a:t>te </a:t>
            </a:r>
            <a:r>
              <a:rPr spc="-160" dirty="0"/>
              <a:t>maziva </a:t>
            </a:r>
            <a:r>
              <a:rPr spc="-55" dirty="0"/>
              <a:t>i </a:t>
            </a:r>
            <a:r>
              <a:rPr spc="-135" dirty="0"/>
              <a:t>motorna</a:t>
            </a:r>
            <a:r>
              <a:rPr spc="-125" dirty="0"/>
              <a:t> ulja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8111" y="475475"/>
            <a:ext cx="18078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20" dirty="0">
                <a:latin typeface="Georgia"/>
                <a:cs typeface="Georgia"/>
              </a:rPr>
              <a:t>Ostali </a:t>
            </a:r>
            <a:r>
              <a:rPr sz="2500" b="1" spc="-160" dirty="0">
                <a:latin typeface="Georgia"/>
                <a:cs typeface="Georgia"/>
              </a:rPr>
              <a:t>otpad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3925" y="4028555"/>
            <a:ext cx="1060919" cy="1060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1421" y="3641927"/>
            <a:ext cx="2742482" cy="15015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00447" y="4111453"/>
            <a:ext cx="3705199" cy="992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82115" y="75901"/>
            <a:ext cx="1207763" cy="8045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8479" y="145580"/>
            <a:ext cx="2019636" cy="9928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1771" y="-24765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68825" h="5143500">
                <a:moveTo>
                  <a:pt x="4568405" y="0"/>
                </a:moveTo>
                <a:lnTo>
                  <a:pt x="0" y="0"/>
                </a:lnTo>
                <a:lnTo>
                  <a:pt x="0" y="5143500"/>
                </a:lnTo>
                <a:lnTo>
                  <a:pt x="4568405" y="5143500"/>
                </a:lnTo>
                <a:lnTo>
                  <a:pt x="4568405" y="0"/>
                </a:lnTo>
                <a:close/>
              </a:path>
            </a:pathLst>
          </a:custGeom>
          <a:solidFill>
            <a:srgbClr val="FFFFFF">
              <a:alpha val="1254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790308" y="579812"/>
            <a:ext cx="153162" cy="1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90308" y="4410424"/>
            <a:ext cx="153162" cy="153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5602" y="656926"/>
            <a:ext cx="3942715" cy="0"/>
          </a:xfrm>
          <a:custGeom>
            <a:avLst/>
            <a:gdLst/>
            <a:ahLst/>
            <a:cxnLst/>
            <a:rect l="l" t="t" r="r" b="b"/>
            <a:pathLst>
              <a:path w="3942715">
                <a:moveTo>
                  <a:pt x="0" y="0"/>
                </a:moveTo>
                <a:lnTo>
                  <a:pt x="394258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95602" y="4487691"/>
            <a:ext cx="3942715" cy="0"/>
          </a:xfrm>
          <a:custGeom>
            <a:avLst/>
            <a:gdLst/>
            <a:ahLst/>
            <a:cxnLst/>
            <a:rect l="l" t="t" r="r" b="b"/>
            <a:pathLst>
              <a:path w="3942715">
                <a:moveTo>
                  <a:pt x="0" y="0"/>
                </a:moveTo>
                <a:lnTo>
                  <a:pt x="394258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xfrm>
            <a:off x="375394" y="1104482"/>
            <a:ext cx="3430270" cy="1416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87325" indent="-400050">
              <a:lnSpc>
                <a:spcPct val="114999"/>
              </a:lnSpc>
              <a:spcBef>
                <a:spcPts val="1200"/>
              </a:spcBef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lang="hr-HR" spc="-155" dirty="0"/>
              <a:t>RD Pujanke</a:t>
            </a:r>
            <a:endParaRPr lang="hr-HR" spc="-175" dirty="0"/>
          </a:p>
          <a:p>
            <a:pPr marL="469900" marR="187325" indent="-400050">
              <a:lnSpc>
                <a:spcPct val="114999"/>
              </a:lnSpc>
              <a:spcBef>
                <a:spcPts val="1200"/>
              </a:spcBef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lang="hr-HR" spc="-180" dirty="0"/>
              <a:t>RD Kopilica</a:t>
            </a:r>
            <a:endParaRPr lang="hr-HR" spc="-165" dirty="0"/>
          </a:p>
          <a:p>
            <a:pPr marL="469900" marR="187325" indent="-400050">
              <a:lnSpc>
                <a:spcPct val="114999"/>
              </a:lnSpc>
              <a:spcBef>
                <a:spcPts val="1200"/>
              </a:spcBef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lang="hr-HR" spc="-245" dirty="0"/>
              <a:t>RD Orišac</a:t>
            </a:r>
            <a:endParaRPr lang="hr-HR" spc="-135" dirty="0"/>
          </a:p>
          <a:p>
            <a:pPr marL="469900" marR="187325" indent="-400050">
              <a:lnSpc>
                <a:spcPct val="114999"/>
              </a:lnSpc>
              <a:spcBef>
                <a:spcPts val="1200"/>
              </a:spcBef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lang="hr-HR" spc="-175" dirty="0"/>
              <a:t>RD </a:t>
            </a:r>
            <a:r>
              <a:rPr lang="hr-HR" spc="-175" dirty="0" err="1"/>
              <a:t>Karepovac</a:t>
            </a:r>
            <a:endParaRPr spc="-175"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8111" y="301915"/>
            <a:ext cx="4316289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r-HR" sz="2500" b="1" spc="-120" dirty="0" err="1">
                <a:latin typeface="Georgia"/>
                <a:cs typeface="Georgia"/>
              </a:rPr>
              <a:t>Reciklažna</a:t>
            </a:r>
            <a:r>
              <a:rPr lang="hr-HR" sz="2500" b="1" spc="-120" dirty="0">
                <a:latin typeface="Georgia"/>
                <a:cs typeface="Georgia"/>
              </a:rPr>
              <a:t> dvorišta u Splitu</a:t>
            </a:r>
            <a:endParaRPr sz="2500" dirty="0">
              <a:latin typeface="Georgia"/>
              <a:cs typeface="Georgia"/>
            </a:endParaRPr>
          </a:p>
        </p:txBody>
      </p:sp>
      <p:pic>
        <p:nvPicPr>
          <p:cNvPr id="16" name="Slika 15" descr="Slika na kojoj se prikazuje vanjski, nebo, drvo, kontejner za otpad&#10;&#10;Opis je automatski generiran">
            <a:extLst>
              <a:ext uri="{FF2B5EF4-FFF2-40B4-BE49-F238E27FC236}">
                <a16:creationId xmlns:a16="http://schemas.microsoft.com/office/drawing/2014/main" id="{9D69EB18-E599-7987-9533-ABACE67D35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20" y="733024"/>
            <a:ext cx="2808432" cy="1872288"/>
          </a:xfrm>
          <a:prstGeom prst="rect">
            <a:avLst/>
          </a:prstGeom>
        </p:spPr>
      </p:pic>
      <p:pic>
        <p:nvPicPr>
          <p:cNvPr id="18" name="Slika 17" descr="Slika na kojoj se prikazuje vanjski, vozilo, Kopneno vozilo, zgrada&#10;&#10;Opis je automatski generiran">
            <a:extLst>
              <a:ext uri="{FF2B5EF4-FFF2-40B4-BE49-F238E27FC236}">
                <a16:creationId xmlns:a16="http://schemas.microsoft.com/office/drawing/2014/main" id="{E1CB77CF-A40A-3EB4-38DB-9CCCD87A74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09" y="634516"/>
            <a:ext cx="3014008" cy="1980887"/>
          </a:xfrm>
          <a:prstGeom prst="rect">
            <a:avLst/>
          </a:prstGeom>
        </p:spPr>
      </p:pic>
      <p:pic>
        <p:nvPicPr>
          <p:cNvPr id="20" name="Slika 19" descr="Slika na kojoj se prikazuje nebo, vanjski, oblak, kontejner za otpad&#10;&#10;Opis je automatski generiran">
            <a:extLst>
              <a:ext uri="{FF2B5EF4-FFF2-40B4-BE49-F238E27FC236}">
                <a16:creationId xmlns:a16="http://schemas.microsoft.com/office/drawing/2014/main" id="{CE23C659-C0E1-64F1-4E3B-8D299E5E72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98852"/>
            <a:ext cx="2662664" cy="1996998"/>
          </a:xfrm>
          <a:prstGeom prst="rect">
            <a:avLst/>
          </a:prstGeom>
        </p:spPr>
      </p:pic>
      <p:pic>
        <p:nvPicPr>
          <p:cNvPr id="22" name="Slika 21" descr="Slika na kojoj se prikazuje tekst, kontejner, kutija, kanta za smeće&#10;&#10;Opis je automatski generiran">
            <a:extLst>
              <a:ext uri="{FF2B5EF4-FFF2-40B4-BE49-F238E27FC236}">
                <a16:creationId xmlns:a16="http://schemas.microsoft.com/office/drawing/2014/main" id="{FDC1EBE6-DF80-0C6A-569C-633EB20550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350" y="2840051"/>
            <a:ext cx="2662664" cy="1996998"/>
          </a:xfrm>
          <a:prstGeom prst="rect">
            <a:avLst/>
          </a:prstGeom>
        </p:spPr>
      </p:pic>
      <p:pic>
        <p:nvPicPr>
          <p:cNvPr id="24" name="Slika 23" descr="Slika na kojoj se prikazuje tekst, vanjski, natpis, prometni znak&#10;&#10;Opis je automatski generiran">
            <a:extLst>
              <a:ext uri="{FF2B5EF4-FFF2-40B4-BE49-F238E27FC236}">
                <a16:creationId xmlns:a16="http://schemas.microsoft.com/office/drawing/2014/main" id="{7B122E64-EE90-19E9-A073-8D540063F3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754617"/>
            <a:ext cx="1584263" cy="211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70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1772" y="-247650"/>
            <a:ext cx="9013371" cy="5143500"/>
          </a:xfrm>
          <a:custGeom>
            <a:avLst/>
            <a:gdLst/>
            <a:ahLst/>
            <a:cxnLst/>
            <a:rect l="l" t="t" r="r" b="b"/>
            <a:pathLst>
              <a:path w="4568825" h="5143500">
                <a:moveTo>
                  <a:pt x="4568405" y="0"/>
                </a:moveTo>
                <a:lnTo>
                  <a:pt x="0" y="0"/>
                </a:lnTo>
                <a:lnTo>
                  <a:pt x="0" y="5143500"/>
                </a:lnTo>
                <a:lnTo>
                  <a:pt x="4568405" y="5143500"/>
                </a:lnTo>
                <a:lnTo>
                  <a:pt x="4568405" y="0"/>
                </a:lnTo>
                <a:close/>
              </a:path>
            </a:pathLst>
          </a:custGeom>
          <a:solidFill>
            <a:srgbClr val="FFFFFF">
              <a:alpha val="1254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790308" y="579812"/>
            <a:ext cx="153162" cy="1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90308" y="4410424"/>
            <a:ext cx="153162" cy="153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5602" y="656926"/>
            <a:ext cx="3942715" cy="0"/>
          </a:xfrm>
          <a:custGeom>
            <a:avLst/>
            <a:gdLst/>
            <a:ahLst/>
            <a:cxnLst/>
            <a:rect l="l" t="t" r="r" b="b"/>
            <a:pathLst>
              <a:path w="3942715">
                <a:moveTo>
                  <a:pt x="0" y="0"/>
                </a:moveTo>
                <a:lnTo>
                  <a:pt x="394258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95602" y="4487691"/>
            <a:ext cx="3942715" cy="0"/>
          </a:xfrm>
          <a:custGeom>
            <a:avLst/>
            <a:gdLst/>
            <a:ahLst/>
            <a:cxnLst/>
            <a:rect l="l" t="t" r="r" b="b"/>
            <a:pathLst>
              <a:path w="3942715">
                <a:moveTo>
                  <a:pt x="0" y="0"/>
                </a:moveTo>
                <a:lnTo>
                  <a:pt x="394258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xfrm>
            <a:off x="375393" y="1104482"/>
            <a:ext cx="4174835" cy="237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" marR="187325">
              <a:lnSpc>
                <a:spcPct val="114999"/>
              </a:lnSpc>
              <a:spcBef>
                <a:spcPts val="1200"/>
              </a:spcBef>
              <a:tabLst>
                <a:tab pos="469265" algn="l"/>
                <a:tab pos="469900" algn="l"/>
              </a:tabLst>
            </a:pPr>
            <a:r>
              <a:rPr lang="hr-HR" spc="-155" dirty="0"/>
              <a:t>Nalaze se na deset lokacija u našem gradu.</a:t>
            </a:r>
            <a:endParaRPr lang="hr-HR" spc="-175"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8111" y="301915"/>
            <a:ext cx="4316289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r-HR" sz="2500" b="1" spc="-120" dirty="0">
                <a:latin typeface="Georgia"/>
                <a:cs typeface="Georgia"/>
              </a:rPr>
              <a:t>Mobilna </a:t>
            </a:r>
            <a:r>
              <a:rPr lang="hr-HR" sz="2500" b="1" spc="-120" dirty="0" err="1">
                <a:latin typeface="Georgia"/>
                <a:cs typeface="Georgia"/>
              </a:rPr>
              <a:t>reciklažna</a:t>
            </a:r>
            <a:r>
              <a:rPr lang="hr-HR" sz="2500" b="1" spc="-120" dirty="0">
                <a:latin typeface="Georgia"/>
                <a:cs typeface="Georgia"/>
              </a:rPr>
              <a:t> dvorišta </a:t>
            </a:r>
            <a:endParaRPr sz="2500" dirty="0">
              <a:latin typeface="Georgia"/>
              <a:cs typeface="Georgia"/>
            </a:endParaRPr>
          </a:p>
        </p:txBody>
      </p:sp>
      <p:pic>
        <p:nvPicPr>
          <p:cNvPr id="10" name="Slika 9" descr="Slika na kojoj se prikazuje tekst, vanjski, nebo, Oglašavanje&#10;&#10;Opis je automatski generiran">
            <a:extLst>
              <a:ext uri="{FF2B5EF4-FFF2-40B4-BE49-F238E27FC236}">
                <a16:creationId xmlns:a16="http://schemas.microsoft.com/office/drawing/2014/main" id="{F6003009-AF46-DB09-AD28-9160592392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28" y="1824370"/>
            <a:ext cx="2819400" cy="2114550"/>
          </a:xfrm>
          <a:prstGeom prst="rect">
            <a:avLst/>
          </a:prstGeom>
        </p:spPr>
      </p:pic>
      <p:pic>
        <p:nvPicPr>
          <p:cNvPr id="12" name="Slika 11" descr="Slika na kojoj se prikazuje tekst, vanjski, nebo, tlo&#10;&#10;Opis je automatski generiran">
            <a:extLst>
              <a:ext uri="{FF2B5EF4-FFF2-40B4-BE49-F238E27FC236}">
                <a16:creationId xmlns:a16="http://schemas.microsoft.com/office/drawing/2014/main" id="{8D635604-363F-F55A-C777-60F6F262AB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288" y="1568469"/>
            <a:ext cx="1847850" cy="2466975"/>
          </a:xfrm>
          <a:prstGeom prst="rect">
            <a:avLst/>
          </a:prstGeom>
        </p:spPr>
      </p:pic>
      <p:pic>
        <p:nvPicPr>
          <p:cNvPr id="14" name="Slika 13" descr="Slika na kojoj se prikazuje vanjski, kotač, vozilo, Kopneno vozilo&#10;&#10;Opis je automatski generiran">
            <a:extLst>
              <a:ext uri="{FF2B5EF4-FFF2-40B4-BE49-F238E27FC236}">
                <a16:creationId xmlns:a16="http://schemas.microsoft.com/office/drawing/2014/main" id="{FE769745-B8CE-C0D3-0F11-94642FA98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477" y="2977838"/>
            <a:ext cx="2466975" cy="1847850"/>
          </a:xfrm>
          <a:prstGeom prst="rect">
            <a:avLst/>
          </a:prstGeom>
        </p:spPr>
      </p:pic>
      <p:pic>
        <p:nvPicPr>
          <p:cNvPr id="17" name="Slika 16" descr="Slika na kojoj se prikazuje tekst, Trokut, poštanska markica&#10;&#10;Opis je automatski generiran">
            <a:extLst>
              <a:ext uri="{FF2B5EF4-FFF2-40B4-BE49-F238E27FC236}">
                <a16:creationId xmlns:a16="http://schemas.microsoft.com/office/drawing/2014/main" id="{200FD33A-2F61-99E5-89C6-2A147D1347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57" y="569978"/>
            <a:ext cx="1813202" cy="227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75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1" y="505231"/>
            <a:ext cx="4401820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b="1" spc="-160" dirty="0">
                <a:latin typeface="Georgia"/>
                <a:cs typeface="Georgia"/>
              </a:rPr>
              <a:t>Zašto </a:t>
            </a:r>
            <a:r>
              <a:rPr sz="2500" b="1" spc="-140" dirty="0">
                <a:latin typeface="Georgia"/>
                <a:cs typeface="Georgia"/>
              </a:rPr>
              <a:t>je </a:t>
            </a:r>
            <a:r>
              <a:rPr sz="2500" b="1" spc="-165" dirty="0">
                <a:latin typeface="Georgia"/>
                <a:cs typeface="Georgia"/>
              </a:rPr>
              <a:t>važno </a:t>
            </a:r>
            <a:r>
              <a:rPr sz="2500" b="1" spc="-150" dirty="0">
                <a:latin typeface="Georgia"/>
                <a:cs typeface="Georgia"/>
              </a:rPr>
              <a:t>odvajati</a:t>
            </a:r>
            <a:r>
              <a:rPr sz="2500" b="1" spc="135" dirty="0">
                <a:latin typeface="Georgia"/>
                <a:cs typeface="Georgia"/>
              </a:rPr>
              <a:t> </a:t>
            </a:r>
            <a:r>
              <a:rPr sz="2500" b="1" spc="-140" dirty="0">
                <a:latin typeface="Georgia"/>
                <a:cs typeface="Georgia"/>
              </a:rPr>
              <a:t>otpad?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721" y="1218387"/>
            <a:ext cx="3936365" cy="3234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0" dirty="0">
                <a:latin typeface="Georgia"/>
                <a:cs typeface="Georgia"/>
              </a:rPr>
              <a:t>Odvajanjem</a:t>
            </a:r>
            <a:r>
              <a:rPr sz="1400" b="1" spc="-35" dirty="0">
                <a:latin typeface="Georgia"/>
                <a:cs typeface="Georgia"/>
              </a:rPr>
              <a:t> </a:t>
            </a:r>
            <a:r>
              <a:rPr sz="1400" b="1" spc="-95" dirty="0">
                <a:latin typeface="Georgia"/>
                <a:cs typeface="Georgia"/>
              </a:rPr>
              <a:t>otpada:</a:t>
            </a:r>
            <a:endParaRPr sz="1400">
              <a:latin typeface="Georgia"/>
              <a:cs typeface="Georgia"/>
            </a:endParaRPr>
          </a:p>
          <a:p>
            <a:pPr marL="469900" indent="-409575">
              <a:lnSpc>
                <a:spcPct val="100000"/>
              </a:lnSpc>
              <a:spcBef>
                <a:spcPts val="1450"/>
              </a:spcBef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sz="1400" spc="-160" dirty="0">
                <a:latin typeface="Arial Black"/>
                <a:cs typeface="Arial Black"/>
              </a:rPr>
              <a:t>Održavaš </a:t>
            </a:r>
            <a:r>
              <a:rPr sz="1400" spc="-170" dirty="0">
                <a:latin typeface="Arial Black"/>
                <a:cs typeface="Arial Black"/>
              </a:rPr>
              <a:t>svoj </a:t>
            </a:r>
            <a:r>
              <a:rPr sz="1400" spc="-145" dirty="0">
                <a:latin typeface="Arial Black"/>
                <a:cs typeface="Arial Black"/>
              </a:rPr>
              <a:t>kvart </a:t>
            </a:r>
            <a:r>
              <a:rPr sz="1400" spc="-60" dirty="0">
                <a:latin typeface="Arial Black"/>
                <a:cs typeface="Arial Black"/>
              </a:rPr>
              <a:t>i </a:t>
            </a:r>
            <a:r>
              <a:rPr sz="1400" spc="-140" dirty="0">
                <a:latin typeface="Arial Black"/>
                <a:cs typeface="Arial Black"/>
              </a:rPr>
              <a:t>grad</a:t>
            </a:r>
            <a:r>
              <a:rPr sz="1400" spc="-135" dirty="0">
                <a:latin typeface="Arial Black"/>
                <a:cs typeface="Arial Black"/>
              </a:rPr>
              <a:t> </a:t>
            </a:r>
            <a:r>
              <a:rPr sz="1400" spc="-120" dirty="0">
                <a:latin typeface="Arial Black"/>
                <a:cs typeface="Arial Black"/>
              </a:rPr>
              <a:t>urednim</a:t>
            </a:r>
            <a:endParaRPr sz="1400">
              <a:latin typeface="Arial Black"/>
              <a:cs typeface="Arial Black"/>
            </a:endParaRPr>
          </a:p>
          <a:p>
            <a:pPr marL="469900" indent="-409575">
              <a:lnSpc>
                <a:spcPct val="100000"/>
              </a:lnSpc>
              <a:spcBef>
                <a:spcPts val="1255"/>
              </a:spcBef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sz="1400" spc="-140" dirty="0">
                <a:latin typeface="Arial Black"/>
                <a:cs typeface="Arial Black"/>
              </a:rPr>
              <a:t>Brineš </a:t>
            </a:r>
            <a:r>
              <a:rPr sz="1400" spc="-170" dirty="0">
                <a:latin typeface="Arial Black"/>
                <a:cs typeface="Arial Black"/>
              </a:rPr>
              <a:t>o </a:t>
            </a:r>
            <a:r>
              <a:rPr sz="1400" spc="-185" dirty="0">
                <a:latin typeface="Arial Black"/>
                <a:cs typeface="Arial Black"/>
              </a:rPr>
              <a:t>svom</a:t>
            </a:r>
            <a:r>
              <a:rPr sz="1400" spc="-55" dirty="0">
                <a:latin typeface="Arial Black"/>
                <a:cs typeface="Arial Black"/>
              </a:rPr>
              <a:t> </a:t>
            </a:r>
            <a:r>
              <a:rPr sz="1400" spc="-125" dirty="0">
                <a:latin typeface="Arial Black"/>
                <a:cs typeface="Arial Black"/>
              </a:rPr>
              <a:t>zdravlju</a:t>
            </a:r>
            <a:endParaRPr sz="1400">
              <a:latin typeface="Arial Black"/>
              <a:cs typeface="Arial Black"/>
            </a:endParaRPr>
          </a:p>
          <a:p>
            <a:pPr marL="469900" marR="152400" indent="-409575">
              <a:lnSpc>
                <a:spcPct val="114999"/>
              </a:lnSpc>
              <a:spcBef>
                <a:spcPts val="1000"/>
              </a:spcBef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sz="1400" spc="-155" dirty="0">
                <a:latin typeface="Arial Black"/>
                <a:cs typeface="Arial Black"/>
              </a:rPr>
              <a:t>Sudjeluješ </a:t>
            </a:r>
            <a:r>
              <a:rPr sz="1400" spc="-125" dirty="0">
                <a:latin typeface="Arial Black"/>
                <a:cs typeface="Arial Black"/>
              </a:rPr>
              <a:t>u </a:t>
            </a:r>
            <a:r>
              <a:rPr sz="1400" spc="-165" dirty="0">
                <a:latin typeface="Arial Black"/>
                <a:cs typeface="Arial Black"/>
              </a:rPr>
              <a:t>procesu </a:t>
            </a:r>
            <a:r>
              <a:rPr sz="1400" spc="-155" dirty="0">
                <a:latin typeface="Arial Black"/>
                <a:cs typeface="Arial Black"/>
              </a:rPr>
              <a:t>ponovnog </a:t>
            </a:r>
            <a:r>
              <a:rPr sz="1400" spc="-145" dirty="0">
                <a:latin typeface="Arial Black"/>
                <a:cs typeface="Arial Black"/>
              </a:rPr>
              <a:t>korištenja  </a:t>
            </a:r>
            <a:r>
              <a:rPr sz="1400" spc="-170" dirty="0">
                <a:latin typeface="Arial Black"/>
                <a:cs typeface="Arial Black"/>
              </a:rPr>
              <a:t>otpada </a:t>
            </a:r>
            <a:r>
              <a:rPr sz="1400" spc="-155" dirty="0">
                <a:latin typeface="Arial Black"/>
                <a:cs typeface="Arial Black"/>
              </a:rPr>
              <a:t>putem</a:t>
            </a:r>
            <a:r>
              <a:rPr sz="1400" spc="-90" dirty="0">
                <a:latin typeface="Arial Black"/>
                <a:cs typeface="Arial Black"/>
              </a:rPr>
              <a:t> </a:t>
            </a:r>
            <a:r>
              <a:rPr sz="1400" spc="-135" dirty="0">
                <a:latin typeface="Arial Black"/>
                <a:cs typeface="Arial Black"/>
              </a:rPr>
              <a:t>recikliranja</a:t>
            </a:r>
            <a:endParaRPr sz="1400">
              <a:latin typeface="Arial Black"/>
              <a:cs typeface="Arial Black"/>
            </a:endParaRPr>
          </a:p>
          <a:p>
            <a:pPr marL="469900" indent="-409575">
              <a:lnSpc>
                <a:spcPct val="100000"/>
              </a:lnSpc>
              <a:spcBef>
                <a:spcPts val="1250"/>
              </a:spcBef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sz="1400" spc="-185" dirty="0">
                <a:latin typeface="Arial Black"/>
                <a:cs typeface="Arial Black"/>
              </a:rPr>
              <a:t>Postavljaš </a:t>
            </a:r>
            <a:r>
              <a:rPr sz="1400" spc="-95" dirty="0">
                <a:latin typeface="Arial Black"/>
                <a:cs typeface="Arial Black"/>
              </a:rPr>
              <a:t>primjer </a:t>
            </a:r>
            <a:r>
              <a:rPr sz="1400" spc="-165" dirty="0">
                <a:latin typeface="Arial Black"/>
                <a:cs typeface="Arial Black"/>
              </a:rPr>
              <a:t>susjedima </a:t>
            </a:r>
            <a:r>
              <a:rPr sz="1400" spc="-60" dirty="0">
                <a:latin typeface="Arial Black"/>
                <a:cs typeface="Arial Black"/>
              </a:rPr>
              <a:t>i</a:t>
            </a:r>
            <a:r>
              <a:rPr sz="1400" spc="-90" dirty="0">
                <a:latin typeface="Arial Black"/>
                <a:cs typeface="Arial Black"/>
              </a:rPr>
              <a:t> </a:t>
            </a:r>
            <a:r>
              <a:rPr sz="1400" spc="-155" dirty="0">
                <a:latin typeface="Arial Black"/>
                <a:cs typeface="Arial Black"/>
              </a:rPr>
              <a:t>sugrađanima</a:t>
            </a:r>
            <a:endParaRPr sz="1400">
              <a:latin typeface="Arial Black"/>
              <a:cs typeface="Arial Black"/>
            </a:endParaRPr>
          </a:p>
          <a:p>
            <a:pPr marL="469900" marR="72390" indent="-409575">
              <a:lnSpc>
                <a:spcPct val="114999"/>
              </a:lnSpc>
              <a:spcBef>
                <a:spcPts val="1000"/>
              </a:spcBef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sz="1400" spc="-170" dirty="0">
                <a:latin typeface="Arial Black"/>
                <a:cs typeface="Arial Black"/>
              </a:rPr>
              <a:t>Smanjuješ </a:t>
            </a:r>
            <a:r>
              <a:rPr sz="1400" spc="-130" dirty="0">
                <a:latin typeface="Arial Black"/>
                <a:cs typeface="Arial Black"/>
              </a:rPr>
              <a:t>količinu </a:t>
            </a:r>
            <a:r>
              <a:rPr sz="1400" spc="-165" dirty="0">
                <a:latin typeface="Arial Black"/>
                <a:cs typeface="Arial Black"/>
              </a:rPr>
              <a:t>miješanog </a:t>
            </a:r>
            <a:r>
              <a:rPr sz="1400" spc="-155" dirty="0">
                <a:latin typeface="Arial Black"/>
                <a:cs typeface="Arial Black"/>
              </a:rPr>
              <a:t>komunalnog  </a:t>
            </a:r>
            <a:r>
              <a:rPr sz="1400" spc="-170" dirty="0">
                <a:latin typeface="Arial Black"/>
                <a:cs typeface="Arial Black"/>
              </a:rPr>
              <a:t>otpada</a:t>
            </a:r>
            <a:endParaRPr sz="1400">
              <a:latin typeface="Arial Black"/>
              <a:cs typeface="Arial Black"/>
            </a:endParaRPr>
          </a:p>
          <a:p>
            <a:pPr marL="469900" marR="568960" indent="-409575">
              <a:lnSpc>
                <a:spcPct val="114999"/>
              </a:lnSpc>
              <a:spcBef>
                <a:spcPts val="1000"/>
              </a:spcBef>
              <a:buFont typeface="AoyagiKouzanFontT"/>
              <a:buChar char="❏"/>
              <a:tabLst>
                <a:tab pos="469265" algn="l"/>
                <a:tab pos="469900" algn="l"/>
              </a:tabLst>
            </a:pPr>
            <a:r>
              <a:rPr sz="1400" spc="-170" dirty="0">
                <a:latin typeface="Arial Black"/>
                <a:cs typeface="Arial Black"/>
              </a:rPr>
              <a:t>Smanjuješ </a:t>
            </a:r>
            <a:r>
              <a:rPr sz="1400" spc="-145" dirty="0">
                <a:latin typeface="Arial Black"/>
                <a:cs typeface="Arial Black"/>
              </a:rPr>
              <a:t>korištenje </a:t>
            </a:r>
            <a:r>
              <a:rPr sz="1400" spc="-175" dirty="0">
                <a:latin typeface="Arial Black"/>
                <a:cs typeface="Arial Black"/>
              </a:rPr>
              <a:t>vode </a:t>
            </a:r>
            <a:r>
              <a:rPr sz="1400" spc="-60" dirty="0">
                <a:latin typeface="Arial Black"/>
                <a:cs typeface="Arial Black"/>
              </a:rPr>
              <a:t>i </a:t>
            </a:r>
            <a:r>
              <a:rPr sz="1400" spc="-135" dirty="0">
                <a:latin typeface="Arial Black"/>
                <a:cs typeface="Arial Black"/>
              </a:rPr>
              <a:t>struje </a:t>
            </a:r>
            <a:r>
              <a:rPr sz="1400" spc="-175" dirty="0">
                <a:latin typeface="Arial Black"/>
                <a:cs typeface="Arial Black"/>
              </a:rPr>
              <a:t>za  </a:t>
            </a:r>
            <a:r>
              <a:rPr sz="1400" spc="-120" dirty="0">
                <a:latin typeface="Arial Black"/>
                <a:cs typeface="Arial Black"/>
              </a:rPr>
              <a:t>proizvodnju </a:t>
            </a:r>
            <a:r>
              <a:rPr sz="1400" spc="-125" dirty="0">
                <a:latin typeface="Arial Black"/>
                <a:cs typeface="Arial Black"/>
              </a:rPr>
              <a:t>novih </a:t>
            </a:r>
            <a:r>
              <a:rPr sz="1400" spc="-135" dirty="0">
                <a:latin typeface="Arial Black"/>
                <a:cs typeface="Arial Black"/>
              </a:rPr>
              <a:t>proizvoda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32296" y="211531"/>
            <a:ext cx="2486482" cy="2360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98936" y="2644131"/>
            <a:ext cx="2140096" cy="2310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68825" cy="5143500"/>
          </a:xfrm>
          <a:custGeom>
            <a:avLst/>
            <a:gdLst/>
            <a:ahLst/>
            <a:cxnLst/>
            <a:rect l="l" t="t" r="r" b="b"/>
            <a:pathLst>
              <a:path w="4568825" h="5143500">
                <a:moveTo>
                  <a:pt x="4568405" y="0"/>
                </a:moveTo>
                <a:lnTo>
                  <a:pt x="0" y="0"/>
                </a:lnTo>
                <a:lnTo>
                  <a:pt x="0" y="5143500"/>
                </a:lnTo>
                <a:lnTo>
                  <a:pt x="4568405" y="5143500"/>
                </a:lnTo>
                <a:lnTo>
                  <a:pt x="4568405" y="0"/>
                </a:lnTo>
                <a:close/>
              </a:path>
            </a:pathLst>
          </a:custGeom>
          <a:solidFill>
            <a:srgbClr val="FFFFFF">
              <a:alpha val="125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0308" y="579812"/>
            <a:ext cx="153162" cy="1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90308" y="4410424"/>
            <a:ext cx="153162" cy="153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5602" y="656926"/>
            <a:ext cx="3942715" cy="0"/>
          </a:xfrm>
          <a:custGeom>
            <a:avLst/>
            <a:gdLst/>
            <a:ahLst/>
            <a:cxnLst/>
            <a:rect l="l" t="t" r="r" b="b"/>
            <a:pathLst>
              <a:path w="3942715">
                <a:moveTo>
                  <a:pt x="0" y="0"/>
                </a:moveTo>
                <a:lnTo>
                  <a:pt x="394258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080573" y="3679899"/>
            <a:ext cx="4758055" cy="1428750"/>
            <a:chOff x="4080573" y="3679899"/>
            <a:chExt cx="4758055" cy="1428750"/>
          </a:xfrm>
        </p:grpSpPr>
        <p:sp>
          <p:nvSpPr>
            <p:cNvPr id="7" name="object 7"/>
            <p:cNvSpPr/>
            <p:nvPr/>
          </p:nvSpPr>
          <p:spPr>
            <a:xfrm>
              <a:off x="4895602" y="4487691"/>
              <a:ext cx="3942715" cy="0"/>
            </a:xfrm>
            <a:custGeom>
              <a:avLst/>
              <a:gdLst/>
              <a:ahLst/>
              <a:cxnLst/>
              <a:rect l="l" t="t" r="r" b="b"/>
              <a:pathLst>
                <a:path w="3942715">
                  <a:moveTo>
                    <a:pt x="0" y="0"/>
                  </a:moveTo>
                  <a:lnTo>
                    <a:pt x="3942581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80573" y="3679899"/>
              <a:ext cx="2145125" cy="14276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03524" y="3680702"/>
              <a:ext cx="2530246" cy="14276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36587" y="2086622"/>
            <a:ext cx="32956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325" marR="5080" indent="-175260">
              <a:lnSpc>
                <a:spcPct val="100000"/>
              </a:lnSpc>
              <a:spcBef>
                <a:spcPts val="100"/>
              </a:spcBef>
            </a:pPr>
            <a:r>
              <a:rPr sz="3000" b="1" spc="-275" dirty="0">
                <a:latin typeface="Georgia"/>
                <a:cs typeface="Georgia"/>
              </a:rPr>
              <a:t>Kamo </a:t>
            </a:r>
            <a:r>
              <a:rPr sz="3000" b="1" spc="-175" dirty="0">
                <a:latin typeface="Georgia"/>
                <a:cs typeface="Georgia"/>
              </a:rPr>
              <a:t>odlazi </a:t>
            </a:r>
            <a:r>
              <a:rPr sz="3000" b="1" spc="-195" dirty="0">
                <a:latin typeface="Georgia"/>
                <a:cs typeface="Georgia"/>
              </a:rPr>
              <a:t>otpad  </a:t>
            </a:r>
            <a:r>
              <a:rPr sz="3000" b="1" spc="-175" dirty="0">
                <a:latin typeface="Georgia"/>
                <a:cs typeface="Georgia"/>
              </a:rPr>
              <a:t>kojeg</a:t>
            </a:r>
            <a:r>
              <a:rPr sz="3000" b="1" spc="-80" dirty="0">
                <a:latin typeface="Georgia"/>
                <a:cs typeface="Georgia"/>
              </a:rPr>
              <a:t> </a:t>
            </a:r>
            <a:r>
              <a:rPr sz="3000" b="1" spc="-225" dirty="0">
                <a:latin typeface="Georgia"/>
                <a:cs typeface="Georgia"/>
              </a:rPr>
              <a:t>odvajamo?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4093210" indent="-409575">
              <a:lnSpc>
                <a:spcPct val="100000"/>
              </a:lnSpc>
              <a:spcBef>
                <a:spcPts val="350"/>
              </a:spcBef>
              <a:buFont typeface="AoyagiKouzanFontT"/>
              <a:buChar char="❏"/>
              <a:tabLst>
                <a:tab pos="4092575" algn="l"/>
                <a:tab pos="4093210" algn="l"/>
                <a:tab pos="5617210" algn="l"/>
              </a:tabLst>
            </a:pPr>
            <a:r>
              <a:rPr spc="-110" dirty="0"/>
              <a:t>M</a:t>
            </a:r>
            <a:r>
              <a:rPr spc="-170" dirty="0"/>
              <a:t>iješa</a:t>
            </a:r>
            <a:r>
              <a:rPr spc="-105" dirty="0"/>
              <a:t>n</a:t>
            </a:r>
            <a:r>
              <a:rPr spc="-60" dirty="0"/>
              <a:t>i</a:t>
            </a:r>
            <a:r>
              <a:rPr spc="-120" dirty="0"/>
              <a:t> </a:t>
            </a:r>
            <a:r>
              <a:rPr spc="-180" dirty="0"/>
              <a:t>o</a:t>
            </a:r>
            <a:r>
              <a:rPr spc="-125" dirty="0"/>
              <a:t>tp</a:t>
            </a:r>
            <a:r>
              <a:rPr spc="-240" dirty="0"/>
              <a:t>a</a:t>
            </a:r>
            <a:r>
              <a:rPr spc="-125" dirty="0"/>
              <a:t>d</a:t>
            </a:r>
            <a:r>
              <a:rPr dirty="0"/>
              <a:t>	</a:t>
            </a:r>
            <a:r>
              <a:rPr spc="-245" dirty="0"/>
              <a:t>Ka</a:t>
            </a:r>
            <a:r>
              <a:rPr spc="-30" dirty="0"/>
              <a:t>r</a:t>
            </a:r>
            <a:r>
              <a:rPr spc="-175" dirty="0"/>
              <a:t>ep</a:t>
            </a:r>
            <a:r>
              <a:rPr spc="-180" dirty="0"/>
              <a:t>o</a:t>
            </a:r>
            <a:r>
              <a:rPr spc="-185" dirty="0"/>
              <a:t>v</a:t>
            </a:r>
            <a:r>
              <a:rPr spc="-240" dirty="0"/>
              <a:t>a</a:t>
            </a:r>
            <a:r>
              <a:rPr spc="-254" dirty="0"/>
              <a:t>c</a:t>
            </a:r>
          </a:p>
          <a:p>
            <a:pPr marL="4093210" indent="-409575">
              <a:lnSpc>
                <a:spcPct val="100000"/>
              </a:lnSpc>
              <a:spcBef>
                <a:spcPts val="254"/>
              </a:spcBef>
              <a:buFont typeface="AoyagiKouzanFontT"/>
              <a:buChar char="❏"/>
              <a:tabLst>
                <a:tab pos="4092575" algn="l"/>
                <a:tab pos="4093210" algn="l"/>
                <a:tab pos="5156835" algn="l"/>
              </a:tabLst>
            </a:pPr>
            <a:r>
              <a:rPr spc="-155" dirty="0"/>
              <a:t>Biootpad	</a:t>
            </a:r>
            <a:r>
              <a:rPr spc="-150" dirty="0"/>
              <a:t>kompostiranje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791845" y="2792213"/>
            <a:ext cx="9366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Arial Black"/>
                <a:cs typeface="Arial Black"/>
              </a:rPr>
              <a:t>r</a:t>
            </a:r>
            <a:r>
              <a:rPr sz="1400" spc="-240" dirty="0">
                <a:latin typeface="Arial Black"/>
                <a:cs typeface="Arial Black"/>
              </a:rPr>
              <a:t>ec</a:t>
            </a:r>
            <a:r>
              <a:rPr sz="1400" spc="-75" dirty="0">
                <a:latin typeface="Arial Black"/>
                <a:cs typeface="Arial Black"/>
              </a:rPr>
              <a:t>i</a:t>
            </a:r>
            <a:r>
              <a:rPr sz="1400" spc="-195" dirty="0">
                <a:latin typeface="Arial Black"/>
                <a:cs typeface="Arial Black"/>
              </a:rPr>
              <a:t>k</a:t>
            </a:r>
            <a:r>
              <a:rPr sz="1400" spc="-90" dirty="0">
                <a:latin typeface="Arial Black"/>
                <a:cs typeface="Arial Black"/>
              </a:rPr>
              <a:t>lira</a:t>
            </a:r>
            <a:r>
              <a:rPr sz="1400" spc="-105" dirty="0">
                <a:latin typeface="Arial Black"/>
                <a:cs typeface="Arial Black"/>
              </a:rPr>
              <a:t>n</a:t>
            </a:r>
            <a:r>
              <a:rPr sz="1400" spc="-160" dirty="0">
                <a:latin typeface="Arial Black"/>
                <a:cs typeface="Arial Black"/>
              </a:rPr>
              <a:t>je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08075" y="2448216"/>
            <a:ext cx="2239041" cy="983602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422275" indent="-409575">
              <a:lnSpc>
                <a:spcPct val="100000"/>
              </a:lnSpc>
              <a:spcBef>
                <a:spcPts val="350"/>
              </a:spcBef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sz="1400" spc="-170" dirty="0" err="1">
                <a:latin typeface="Arial Black"/>
                <a:cs typeface="Arial Black"/>
              </a:rPr>
              <a:t>Plastika</a:t>
            </a:r>
            <a:r>
              <a:rPr sz="1400" spc="-170" dirty="0">
                <a:latin typeface="Arial Black"/>
                <a:cs typeface="Arial Black"/>
              </a:rPr>
              <a:t> </a:t>
            </a:r>
            <a:r>
              <a:rPr lang="hr-HR" sz="1400" spc="-60" dirty="0">
                <a:latin typeface="Arial Black"/>
                <a:cs typeface="Arial Black"/>
              </a:rPr>
              <a:t>,</a:t>
            </a:r>
            <a:r>
              <a:rPr sz="1400" spc="-165" dirty="0">
                <a:latin typeface="Arial Black"/>
                <a:cs typeface="Arial Black"/>
              </a:rPr>
              <a:t>metal</a:t>
            </a:r>
            <a:r>
              <a:rPr lang="hr-HR" sz="1400" spc="-165" dirty="0">
                <a:latin typeface="Arial Black"/>
                <a:cs typeface="Arial Black"/>
              </a:rPr>
              <a:t>, tetrapak</a:t>
            </a:r>
            <a:endParaRPr sz="1400" dirty="0">
              <a:latin typeface="Arial Black"/>
              <a:cs typeface="Arial Black"/>
            </a:endParaRPr>
          </a:p>
          <a:p>
            <a:pPr marL="422275" indent="-409575">
              <a:lnSpc>
                <a:spcPct val="100000"/>
              </a:lnSpc>
              <a:spcBef>
                <a:spcPts val="254"/>
              </a:spcBef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sz="1400" spc="-125" dirty="0">
                <a:latin typeface="Arial Black"/>
                <a:cs typeface="Arial Black"/>
              </a:rPr>
              <a:t>Papir</a:t>
            </a:r>
            <a:endParaRPr sz="1400" dirty="0">
              <a:latin typeface="Arial Black"/>
              <a:cs typeface="Arial Black"/>
            </a:endParaRPr>
          </a:p>
          <a:p>
            <a:pPr marL="422275" indent="-409575">
              <a:lnSpc>
                <a:spcPct val="100000"/>
              </a:lnSpc>
              <a:spcBef>
                <a:spcPts val="250"/>
              </a:spcBef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sz="1400" spc="-180" dirty="0">
                <a:latin typeface="Arial Black"/>
                <a:cs typeface="Arial Black"/>
              </a:rPr>
              <a:t>Staklo</a:t>
            </a:r>
            <a:endParaRPr sz="1400" dirty="0">
              <a:latin typeface="Arial Black"/>
              <a:cs typeface="Arial Black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880288" y="2610916"/>
            <a:ext cx="831215" cy="658495"/>
            <a:chOff x="6880288" y="2610916"/>
            <a:chExt cx="831215" cy="658495"/>
          </a:xfrm>
        </p:grpSpPr>
        <p:sp>
          <p:nvSpPr>
            <p:cNvPr id="15" name="object 15"/>
            <p:cNvSpPr/>
            <p:nvPr/>
          </p:nvSpPr>
          <p:spPr>
            <a:xfrm>
              <a:off x="6885051" y="2615679"/>
              <a:ext cx="821690" cy="648970"/>
            </a:xfrm>
            <a:custGeom>
              <a:avLst/>
              <a:gdLst/>
              <a:ahLst/>
              <a:cxnLst/>
              <a:rect l="l" t="t" r="r" b="b"/>
              <a:pathLst>
                <a:path w="821690" h="648970">
                  <a:moveTo>
                    <a:pt x="497077" y="0"/>
                  </a:moveTo>
                  <a:lnTo>
                    <a:pt x="497077" y="162147"/>
                  </a:lnTo>
                  <a:lnTo>
                    <a:pt x="0" y="162147"/>
                  </a:lnTo>
                  <a:lnTo>
                    <a:pt x="0" y="486441"/>
                  </a:lnTo>
                  <a:lnTo>
                    <a:pt x="497077" y="486441"/>
                  </a:lnTo>
                  <a:lnTo>
                    <a:pt x="497077" y="648595"/>
                  </a:lnTo>
                  <a:lnTo>
                    <a:pt x="821372" y="324294"/>
                  </a:lnTo>
                  <a:lnTo>
                    <a:pt x="497077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85051" y="2615679"/>
              <a:ext cx="821690" cy="648970"/>
            </a:xfrm>
            <a:custGeom>
              <a:avLst/>
              <a:gdLst/>
              <a:ahLst/>
              <a:cxnLst/>
              <a:rect l="l" t="t" r="r" b="b"/>
              <a:pathLst>
                <a:path w="821690" h="648970">
                  <a:moveTo>
                    <a:pt x="0" y="162147"/>
                  </a:moveTo>
                  <a:lnTo>
                    <a:pt x="497077" y="162147"/>
                  </a:lnTo>
                  <a:lnTo>
                    <a:pt x="497077" y="0"/>
                  </a:lnTo>
                  <a:lnTo>
                    <a:pt x="821372" y="324294"/>
                  </a:lnTo>
                  <a:lnTo>
                    <a:pt x="497077" y="648595"/>
                  </a:lnTo>
                  <a:lnTo>
                    <a:pt x="497077" y="486441"/>
                  </a:lnTo>
                  <a:lnTo>
                    <a:pt x="0" y="486441"/>
                  </a:lnTo>
                  <a:lnTo>
                    <a:pt x="0" y="162147"/>
                  </a:lnTo>
                  <a:close/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225705" y="1762893"/>
            <a:ext cx="229235" cy="41275"/>
            <a:chOff x="6225705" y="1762893"/>
            <a:chExt cx="229235" cy="41275"/>
          </a:xfrm>
        </p:grpSpPr>
        <p:sp>
          <p:nvSpPr>
            <p:cNvPr id="18" name="object 18"/>
            <p:cNvSpPr/>
            <p:nvPr/>
          </p:nvSpPr>
          <p:spPr>
            <a:xfrm>
              <a:off x="6225705" y="1783410"/>
              <a:ext cx="180975" cy="0"/>
            </a:xfrm>
            <a:custGeom>
              <a:avLst/>
              <a:gdLst/>
              <a:ahLst/>
              <a:cxnLst/>
              <a:rect l="l" t="t" r="r" b="b"/>
              <a:pathLst>
                <a:path w="180975">
                  <a:moveTo>
                    <a:pt x="0" y="0"/>
                  </a:moveTo>
                  <a:lnTo>
                    <a:pt x="180746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06451" y="1767655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0"/>
                  </a:moveTo>
                  <a:lnTo>
                    <a:pt x="0" y="31476"/>
                  </a:lnTo>
                  <a:lnTo>
                    <a:pt x="43243" y="15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06451" y="1767655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76"/>
                  </a:moveTo>
                  <a:lnTo>
                    <a:pt x="43243" y="15754"/>
                  </a:lnTo>
                  <a:lnTo>
                    <a:pt x="0" y="0"/>
                  </a:lnTo>
                  <a:lnTo>
                    <a:pt x="0" y="31476"/>
                  </a:lnTo>
                  <a:close/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647116" y="1515370"/>
            <a:ext cx="229235" cy="41275"/>
            <a:chOff x="6647116" y="1515370"/>
            <a:chExt cx="229235" cy="41275"/>
          </a:xfrm>
        </p:grpSpPr>
        <p:sp>
          <p:nvSpPr>
            <p:cNvPr id="22" name="object 22"/>
            <p:cNvSpPr/>
            <p:nvPr/>
          </p:nvSpPr>
          <p:spPr>
            <a:xfrm>
              <a:off x="6647116" y="1535880"/>
              <a:ext cx="180975" cy="0"/>
            </a:xfrm>
            <a:custGeom>
              <a:avLst/>
              <a:gdLst/>
              <a:ahLst/>
              <a:cxnLst/>
              <a:rect l="l" t="t" r="r" b="b"/>
              <a:pathLst>
                <a:path w="180975">
                  <a:moveTo>
                    <a:pt x="0" y="0"/>
                  </a:moveTo>
                  <a:lnTo>
                    <a:pt x="180784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27901" y="1520132"/>
              <a:ext cx="43180" cy="31750"/>
            </a:xfrm>
            <a:custGeom>
              <a:avLst/>
              <a:gdLst/>
              <a:ahLst/>
              <a:cxnLst/>
              <a:rect l="l" t="t" r="r" b="b"/>
              <a:pathLst>
                <a:path w="43179" h="31750">
                  <a:moveTo>
                    <a:pt x="0" y="0"/>
                  </a:moveTo>
                  <a:lnTo>
                    <a:pt x="0" y="31476"/>
                  </a:lnTo>
                  <a:lnTo>
                    <a:pt x="43179" y="15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27901" y="1520132"/>
              <a:ext cx="43180" cy="31750"/>
            </a:xfrm>
            <a:custGeom>
              <a:avLst/>
              <a:gdLst/>
              <a:ahLst/>
              <a:cxnLst/>
              <a:rect l="l" t="t" r="r" b="b"/>
              <a:pathLst>
                <a:path w="43179" h="31750">
                  <a:moveTo>
                    <a:pt x="0" y="31476"/>
                  </a:moveTo>
                  <a:lnTo>
                    <a:pt x="43179" y="15748"/>
                  </a:lnTo>
                  <a:lnTo>
                    <a:pt x="0" y="0"/>
                  </a:lnTo>
                  <a:lnTo>
                    <a:pt x="0" y="31476"/>
                  </a:lnTo>
                  <a:close/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2360548" y="108102"/>
            <a:ext cx="2211451" cy="13821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57622" y="3681487"/>
            <a:ext cx="2145112" cy="14260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9EA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00250" y="0"/>
            <a:ext cx="51435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963" y="2059279"/>
            <a:ext cx="2160270" cy="793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2500" b="1" spc="-180" dirty="0">
                <a:latin typeface="Georgia"/>
                <a:cs typeface="Georgia"/>
              </a:rPr>
              <a:t>P</a:t>
            </a:r>
            <a:r>
              <a:rPr sz="2500" b="1" spc="-195" dirty="0">
                <a:latin typeface="Georgia"/>
                <a:cs typeface="Georgia"/>
              </a:rPr>
              <a:t>o</a:t>
            </a:r>
            <a:r>
              <a:rPr sz="2500" b="1" spc="-80" dirty="0">
                <a:latin typeface="Georgia"/>
                <a:cs typeface="Georgia"/>
              </a:rPr>
              <a:t>l</a:t>
            </a:r>
            <a:r>
              <a:rPr sz="2500" b="1" spc="-155" dirty="0">
                <a:latin typeface="Georgia"/>
                <a:cs typeface="Georgia"/>
              </a:rPr>
              <a:t>up</a:t>
            </a:r>
            <a:r>
              <a:rPr sz="2500" b="1" spc="-160" dirty="0">
                <a:latin typeface="Georgia"/>
                <a:cs typeface="Georgia"/>
              </a:rPr>
              <a:t>od</a:t>
            </a:r>
            <a:r>
              <a:rPr sz="2500" b="1" spc="-120" dirty="0">
                <a:latin typeface="Georgia"/>
                <a:cs typeface="Georgia"/>
              </a:rPr>
              <a:t>z</a:t>
            </a:r>
            <a:r>
              <a:rPr sz="2500" b="1" spc="-175" dirty="0">
                <a:latin typeface="Georgia"/>
                <a:cs typeface="Georgia"/>
              </a:rPr>
              <a:t>e</a:t>
            </a:r>
            <a:r>
              <a:rPr sz="2500" b="1" spc="-260" dirty="0">
                <a:latin typeface="Georgia"/>
                <a:cs typeface="Georgia"/>
              </a:rPr>
              <a:t>m</a:t>
            </a:r>
            <a:r>
              <a:rPr sz="2500" b="1" spc="-100" dirty="0">
                <a:latin typeface="Georgia"/>
                <a:cs typeface="Georgia"/>
              </a:rPr>
              <a:t>ni  </a:t>
            </a:r>
            <a:r>
              <a:rPr sz="2500" b="1" spc="-145" dirty="0">
                <a:latin typeface="Georgia"/>
                <a:cs typeface="Georgia"/>
              </a:rPr>
              <a:t>spremnici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16200" y="0"/>
            <a:ext cx="65278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963" y="2059279"/>
            <a:ext cx="2160270" cy="7664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lang="hr-HR" sz="2500" b="1" spc="-180" dirty="0">
                <a:latin typeface="Georgia"/>
                <a:cs typeface="Georgia"/>
              </a:rPr>
              <a:t>Odvoji, </a:t>
            </a:r>
            <a:br>
              <a:rPr lang="hr-HR" sz="2500" b="1" spc="-180" dirty="0">
                <a:latin typeface="Georgia"/>
                <a:cs typeface="Georgia"/>
              </a:rPr>
            </a:br>
            <a:r>
              <a:rPr lang="hr-HR" sz="2500" b="1" spc="-180" dirty="0">
                <a:latin typeface="Georgia"/>
                <a:cs typeface="Georgia"/>
              </a:rPr>
              <a:t>                lako je</a:t>
            </a:r>
            <a:endParaRPr sz="2500" dirty="0">
              <a:latin typeface="Georgia"/>
              <a:cs typeface="Georgia"/>
            </a:endParaRPr>
          </a:p>
        </p:txBody>
      </p:sp>
      <p:pic>
        <p:nvPicPr>
          <p:cNvPr id="5" name="Slika 4" descr="Slika na kojoj se prikazuje biljka, slikanje, crtež, mural&#10;&#10;Opis je automatski generiran">
            <a:extLst>
              <a:ext uri="{FF2B5EF4-FFF2-40B4-BE49-F238E27FC236}">
                <a16:creationId xmlns:a16="http://schemas.microsoft.com/office/drawing/2014/main" id="{BED534F6-4475-6211-FEDB-48427D939E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90" y="514350"/>
            <a:ext cx="602932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7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1045422"/>
            <a:ext cx="2160270" cy="15435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lang="hr-HR" sz="2500" b="1" spc="-180" dirty="0">
                <a:latin typeface="Georgia"/>
                <a:cs typeface="Georgia"/>
              </a:rPr>
              <a:t>Kontejneri od 1100 litara i zvono kontejneri </a:t>
            </a:r>
            <a:endParaRPr sz="2500" dirty="0">
              <a:latin typeface="Georgia"/>
              <a:cs typeface="Georgia"/>
            </a:endParaRPr>
          </a:p>
        </p:txBody>
      </p:sp>
      <p:pic>
        <p:nvPicPr>
          <p:cNvPr id="5" name="Slika 4" descr="Slika na kojoj se prikazuje nebo, kontejner za otpad, vanjski, kanta za smeće&#10;&#10;Opis je automatski generiran">
            <a:extLst>
              <a:ext uri="{FF2B5EF4-FFF2-40B4-BE49-F238E27FC236}">
                <a16:creationId xmlns:a16="http://schemas.microsoft.com/office/drawing/2014/main" id="{D9B4A15A-BBF1-017A-3327-7A8EB9BD72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663" y="208326"/>
            <a:ext cx="3429000" cy="2571750"/>
          </a:xfrm>
          <a:prstGeom prst="rect">
            <a:avLst/>
          </a:prstGeom>
        </p:spPr>
      </p:pic>
      <p:pic>
        <p:nvPicPr>
          <p:cNvPr id="7" name="Slika 6" descr="Slika na kojoj se prikazuje vanjski, tekst, vozilo, drvo&#10;&#10;Opis je automatski generiran">
            <a:extLst>
              <a:ext uri="{FF2B5EF4-FFF2-40B4-BE49-F238E27FC236}">
                <a16:creationId xmlns:a16="http://schemas.microsoft.com/office/drawing/2014/main" id="{916C5928-455B-ADD8-9BFB-70650B59A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67025"/>
            <a:ext cx="3810000" cy="2143125"/>
          </a:xfrm>
          <a:prstGeom prst="rect">
            <a:avLst/>
          </a:prstGeom>
        </p:spPr>
      </p:pic>
      <p:pic>
        <p:nvPicPr>
          <p:cNvPr id="9" name="Slika 8" descr="Slika na kojoj se prikazuje vanjski, kotač, nebo, vozilo&#10;&#10;Opis je automatski generiran">
            <a:extLst>
              <a:ext uri="{FF2B5EF4-FFF2-40B4-BE49-F238E27FC236}">
                <a16:creationId xmlns:a16="http://schemas.microsoft.com/office/drawing/2014/main" id="{22C48C50-1BCB-72A3-F043-ADA3709695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00150"/>
            <a:ext cx="2690813" cy="358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5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1045422"/>
            <a:ext cx="2160270" cy="15435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lang="hr-HR" sz="2500" b="1" spc="-180" dirty="0">
                <a:latin typeface="Georgia"/>
                <a:cs typeface="Georgia"/>
              </a:rPr>
              <a:t>Kante od 80, 120 i 240 litara (individualni spremnici) </a:t>
            </a:r>
            <a:endParaRPr sz="2500" dirty="0">
              <a:latin typeface="Georgia"/>
              <a:cs typeface="Georgia"/>
            </a:endParaRPr>
          </a:p>
        </p:txBody>
      </p:sp>
      <p:pic>
        <p:nvPicPr>
          <p:cNvPr id="4" name="Slika 3" descr="Slika na kojoj se prikazuje kontejner za otpad, kanta za smeće, vanjski, tlo&#10;&#10;Opis je automatski generiran">
            <a:extLst>
              <a:ext uri="{FF2B5EF4-FFF2-40B4-BE49-F238E27FC236}">
                <a16:creationId xmlns:a16="http://schemas.microsoft.com/office/drawing/2014/main" id="{8A30639A-4474-1266-39CA-0F255278D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971" y="57150"/>
            <a:ext cx="1820728" cy="2427637"/>
          </a:xfrm>
          <a:prstGeom prst="rect">
            <a:avLst/>
          </a:prstGeom>
        </p:spPr>
      </p:pic>
      <p:pic>
        <p:nvPicPr>
          <p:cNvPr id="8" name="Slika 7" descr="Slika na kojoj se prikazuje kontejner za otpad, zgrada, vanjski, tlo&#10;&#10;Opis je automatski generiran">
            <a:extLst>
              <a:ext uri="{FF2B5EF4-FFF2-40B4-BE49-F238E27FC236}">
                <a16:creationId xmlns:a16="http://schemas.microsoft.com/office/drawing/2014/main" id="{BA481E00-2237-71AB-B282-46C0BF120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14" y="1262804"/>
            <a:ext cx="2133600" cy="2844800"/>
          </a:xfrm>
          <a:prstGeom prst="rect">
            <a:avLst/>
          </a:prstGeom>
        </p:spPr>
      </p:pic>
      <p:pic>
        <p:nvPicPr>
          <p:cNvPr id="11" name="Slika 10" descr="Slika na kojoj se prikazuje vanjski, zgrada, osoba, odijevanje&#10;&#10;Opis je automatski generiran">
            <a:extLst>
              <a:ext uri="{FF2B5EF4-FFF2-40B4-BE49-F238E27FC236}">
                <a16:creationId xmlns:a16="http://schemas.microsoft.com/office/drawing/2014/main" id="{25C2E295-E9F2-9714-7FE0-5950933DE7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85" y="2791958"/>
            <a:ext cx="4038600" cy="22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40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1" y="505231"/>
            <a:ext cx="220789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b="1" spc="-150" dirty="0">
                <a:latin typeface="Georgia"/>
                <a:cs typeface="Georgia"/>
              </a:rPr>
              <a:t>Miješani</a:t>
            </a:r>
            <a:r>
              <a:rPr sz="2500" b="1" spc="-105" dirty="0">
                <a:latin typeface="Georgia"/>
                <a:cs typeface="Georgia"/>
              </a:rPr>
              <a:t> </a:t>
            </a:r>
            <a:r>
              <a:rPr sz="2500" b="1" spc="-150" dirty="0">
                <a:latin typeface="Georgia"/>
                <a:cs typeface="Georgia"/>
              </a:rPr>
              <a:t>otpad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2346" y="1218387"/>
            <a:ext cx="3433445" cy="1160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275" indent="-409575">
              <a:lnSpc>
                <a:spcPct val="100000"/>
              </a:lnSpc>
              <a:spcBef>
                <a:spcPts val="100"/>
              </a:spcBef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sz="1400" spc="-175" dirty="0">
                <a:latin typeface="Arial Black"/>
                <a:cs typeface="Arial Black"/>
              </a:rPr>
              <a:t>Ostaci </a:t>
            </a:r>
            <a:r>
              <a:rPr sz="1400" spc="-135" dirty="0">
                <a:latin typeface="Arial Black"/>
                <a:cs typeface="Arial Black"/>
              </a:rPr>
              <a:t>termički </a:t>
            </a:r>
            <a:r>
              <a:rPr sz="1400" spc="-155" dirty="0">
                <a:latin typeface="Arial Black"/>
                <a:cs typeface="Arial Black"/>
              </a:rPr>
              <a:t>obrađene </a:t>
            </a:r>
            <a:r>
              <a:rPr sz="1400" spc="-130" dirty="0">
                <a:latin typeface="Arial Black"/>
                <a:cs typeface="Arial Black"/>
              </a:rPr>
              <a:t>hrane,</a:t>
            </a:r>
            <a:r>
              <a:rPr sz="1400" spc="-135" dirty="0">
                <a:latin typeface="Arial Black"/>
                <a:cs typeface="Arial Black"/>
              </a:rPr>
              <a:t> </a:t>
            </a:r>
            <a:r>
              <a:rPr sz="1400" spc="-160" dirty="0">
                <a:latin typeface="Arial Black"/>
                <a:cs typeface="Arial Black"/>
              </a:rPr>
              <a:t>kosti</a:t>
            </a:r>
            <a:endParaRPr sz="1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oyagiKouzanFontT"/>
              <a:buChar char="❏"/>
            </a:pPr>
            <a:endParaRPr sz="1350">
              <a:latin typeface="Arial Black"/>
              <a:cs typeface="Arial Black"/>
            </a:endParaRPr>
          </a:p>
          <a:p>
            <a:pPr marL="422275" indent="-409575">
              <a:lnSpc>
                <a:spcPct val="100000"/>
              </a:lnSpc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sz="1400" spc="-155" dirty="0">
                <a:latin typeface="Arial Black"/>
                <a:cs typeface="Arial Black"/>
              </a:rPr>
              <a:t>Kuhinjske </a:t>
            </a:r>
            <a:r>
              <a:rPr sz="1400" spc="-60" dirty="0">
                <a:latin typeface="Arial Black"/>
                <a:cs typeface="Arial Black"/>
              </a:rPr>
              <a:t>i </a:t>
            </a:r>
            <a:r>
              <a:rPr sz="1400" spc="-150" dirty="0">
                <a:latin typeface="Arial Black"/>
                <a:cs typeface="Arial Black"/>
              </a:rPr>
              <a:t>higijenske</a:t>
            </a:r>
            <a:r>
              <a:rPr sz="1400" spc="-195" dirty="0">
                <a:latin typeface="Arial Black"/>
                <a:cs typeface="Arial Black"/>
              </a:rPr>
              <a:t> </a:t>
            </a:r>
            <a:r>
              <a:rPr sz="1400" spc="-170" dirty="0">
                <a:latin typeface="Arial Black"/>
                <a:cs typeface="Arial Black"/>
              </a:rPr>
              <a:t>spužve</a:t>
            </a:r>
            <a:endParaRPr sz="1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oyagiKouzanFontT"/>
              <a:buChar char="❏"/>
            </a:pPr>
            <a:endParaRPr sz="1350">
              <a:latin typeface="Arial Black"/>
              <a:cs typeface="Arial Black"/>
            </a:endParaRPr>
          </a:p>
          <a:p>
            <a:pPr marL="422275" indent="-409575">
              <a:lnSpc>
                <a:spcPct val="100000"/>
              </a:lnSpc>
              <a:spcBef>
                <a:spcPts val="5"/>
              </a:spcBef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sz="1400" spc="-160" dirty="0">
                <a:latin typeface="Arial Black"/>
                <a:cs typeface="Arial Black"/>
              </a:rPr>
              <a:t>Računi </a:t>
            </a:r>
            <a:r>
              <a:rPr sz="1400" spc="-85" dirty="0">
                <a:latin typeface="Arial Black"/>
                <a:cs typeface="Arial Black"/>
              </a:rPr>
              <a:t>iz </a:t>
            </a:r>
            <a:r>
              <a:rPr sz="1400" spc="-135" dirty="0">
                <a:latin typeface="Arial Black"/>
                <a:cs typeface="Arial Black"/>
              </a:rPr>
              <a:t>trgovine </a:t>
            </a:r>
            <a:r>
              <a:rPr sz="1400" spc="-145" dirty="0">
                <a:latin typeface="Arial Black"/>
                <a:cs typeface="Arial Black"/>
              </a:rPr>
              <a:t>od </a:t>
            </a:r>
            <a:r>
              <a:rPr sz="1400" spc="-140" dirty="0">
                <a:latin typeface="Arial Black"/>
                <a:cs typeface="Arial Black"/>
              </a:rPr>
              <a:t>termo</a:t>
            </a:r>
            <a:r>
              <a:rPr sz="1400" spc="-135" dirty="0">
                <a:latin typeface="Arial Black"/>
                <a:cs typeface="Arial Black"/>
              </a:rPr>
              <a:t> </a:t>
            </a:r>
            <a:r>
              <a:rPr sz="1400" spc="-130" dirty="0">
                <a:latin typeface="Arial Black"/>
                <a:cs typeface="Arial Black"/>
              </a:rPr>
              <a:t>papira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2346" y="3043531"/>
            <a:ext cx="3742690" cy="946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275" marR="5080" indent="-409575">
              <a:lnSpc>
                <a:spcPct val="107900"/>
              </a:lnSpc>
              <a:spcBef>
                <a:spcPts val="100"/>
              </a:spcBef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sz="1400" spc="-125" dirty="0">
                <a:latin typeface="Arial Black"/>
                <a:cs typeface="Arial Black"/>
              </a:rPr>
              <a:t>Zaprljani </a:t>
            </a:r>
            <a:r>
              <a:rPr sz="1400" spc="-60" dirty="0">
                <a:latin typeface="Arial Black"/>
                <a:cs typeface="Arial Black"/>
              </a:rPr>
              <a:t>i </a:t>
            </a:r>
            <a:r>
              <a:rPr sz="1400" spc="-145" dirty="0">
                <a:latin typeface="Arial Black"/>
                <a:cs typeface="Arial Black"/>
              </a:rPr>
              <a:t>premazani </a:t>
            </a:r>
            <a:r>
              <a:rPr sz="1400" spc="-160" dirty="0">
                <a:latin typeface="Arial Black"/>
                <a:cs typeface="Arial Black"/>
              </a:rPr>
              <a:t>voštani </a:t>
            </a:r>
            <a:r>
              <a:rPr sz="1400" spc="-110" dirty="0">
                <a:latin typeface="Arial Black"/>
                <a:cs typeface="Arial Black"/>
              </a:rPr>
              <a:t>papir</a:t>
            </a:r>
            <a:r>
              <a:rPr sz="1400" spc="-185" dirty="0">
                <a:latin typeface="Arial Black"/>
                <a:cs typeface="Arial Black"/>
              </a:rPr>
              <a:t> </a:t>
            </a:r>
            <a:r>
              <a:rPr sz="1400" spc="-114" dirty="0">
                <a:latin typeface="Arial Black"/>
                <a:cs typeface="Arial Black"/>
              </a:rPr>
              <a:t>(papir  </a:t>
            </a:r>
            <a:r>
              <a:rPr sz="1400" spc="-85" dirty="0">
                <a:latin typeface="Arial Black"/>
                <a:cs typeface="Arial Black"/>
              </a:rPr>
              <a:t>iz </a:t>
            </a:r>
            <a:r>
              <a:rPr sz="1400" spc="-170" dirty="0">
                <a:latin typeface="Arial Black"/>
                <a:cs typeface="Arial Black"/>
              </a:rPr>
              <a:t>mesnice, </a:t>
            </a:r>
            <a:r>
              <a:rPr sz="1400" spc="-110" dirty="0">
                <a:latin typeface="Arial Black"/>
                <a:cs typeface="Arial Black"/>
              </a:rPr>
              <a:t>papir </a:t>
            </a:r>
            <a:r>
              <a:rPr sz="1400" spc="-175" dirty="0">
                <a:latin typeface="Arial Black"/>
                <a:cs typeface="Arial Black"/>
              </a:rPr>
              <a:t>za</a:t>
            </a:r>
            <a:r>
              <a:rPr sz="1400" spc="-170" dirty="0">
                <a:latin typeface="Arial Black"/>
                <a:cs typeface="Arial Black"/>
              </a:rPr>
              <a:t> </a:t>
            </a:r>
            <a:r>
              <a:rPr sz="1400" spc="-180" dirty="0">
                <a:latin typeface="Arial Black"/>
                <a:cs typeface="Arial Black"/>
              </a:rPr>
              <a:t>pečenje)</a:t>
            </a:r>
            <a:endParaRPr sz="1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oyagiKouzanFontT"/>
              <a:buChar char="❏"/>
            </a:pPr>
            <a:endParaRPr sz="1350">
              <a:latin typeface="Arial Black"/>
              <a:cs typeface="Arial Black"/>
            </a:endParaRPr>
          </a:p>
          <a:p>
            <a:pPr marL="422275" indent="-409575">
              <a:lnSpc>
                <a:spcPct val="100000"/>
              </a:lnSpc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sz="1400" spc="-185" dirty="0">
                <a:latin typeface="Arial Black"/>
                <a:cs typeface="Arial Black"/>
              </a:rPr>
              <a:t>Vrećice </a:t>
            </a:r>
            <a:r>
              <a:rPr sz="1400" spc="-85" dirty="0">
                <a:latin typeface="Arial Black"/>
                <a:cs typeface="Arial Black"/>
              </a:rPr>
              <a:t>iz</a:t>
            </a:r>
            <a:r>
              <a:rPr sz="1400" spc="-60" dirty="0">
                <a:latin typeface="Arial Black"/>
                <a:cs typeface="Arial Black"/>
              </a:rPr>
              <a:t> </a:t>
            </a:r>
            <a:r>
              <a:rPr sz="1400" spc="-200" dirty="0">
                <a:latin typeface="Arial Black"/>
                <a:cs typeface="Arial Black"/>
              </a:rPr>
              <a:t>usisavača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3050" y="1214831"/>
            <a:ext cx="3769995" cy="86550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22275" marR="67310" indent="-409575">
              <a:lnSpc>
                <a:spcPts val="1639"/>
              </a:lnSpc>
              <a:spcBef>
                <a:spcPts val="185"/>
              </a:spcBef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sz="1400" spc="-170" dirty="0">
                <a:latin typeface="Arial Black"/>
                <a:cs typeface="Arial Black"/>
              </a:rPr>
              <a:t>Pelene, </a:t>
            </a:r>
            <a:r>
              <a:rPr sz="1400" spc="-130" dirty="0">
                <a:latin typeface="Arial Black"/>
                <a:cs typeface="Arial Black"/>
              </a:rPr>
              <a:t>higijenski </a:t>
            </a:r>
            <a:r>
              <a:rPr sz="1400" spc="-114" dirty="0">
                <a:latin typeface="Arial Black"/>
                <a:cs typeface="Arial Black"/>
              </a:rPr>
              <a:t>papir, </a:t>
            </a:r>
            <a:r>
              <a:rPr sz="1400" spc="-130" dirty="0">
                <a:latin typeface="Arial Black"/>
                <a:cs typeface="Arial Black"/>
              </a:rPr>
              <a:t>higijenski</a:t>
            </a:r>
            <a:r>
              <a:rPr sz="1400" spc="-200" dirty="0">
                <a:latin typeface="Arial Black"/>
                <a:cs typeface="Arial Black"/>
              </a:rPr>
              <a:t> </a:t>
            </a:r>
            <a:r>
              <a:rPr sz="1400" spc="-145" dirty="0">
                <a:latin typeface="Arial Black"/>
                <a:cs typeface="Arial Black"/>
              </a:rPr>
              <a:t>ulošci,  </a:t>
            </a:r>
            <a:r>
              <a:rPr sz="1400" spc="-160" dirty="0">
                <a:latin typeface="Arial Black"/>
                <a:cs typeface="Arial Black"/>
              </a:rPr>
              <a:t>vlažne maramice, </a:t>
            </a:r>
            <a:r>
              <a:rPr sz="1400" spc="-190" dirty="0">
                <a:latin typeface="Arial Black"/>
                <a:cs typeface="Arial Black"/>
              </a:rPr>
              <a:t>četkice </a:t>
            </a:r>
            <a:r>
              <a:rPr sz="1400" spc="-175" dirty="0">
                <a:latin typeface="Arial Black"/>
                <a:cs typeface="Arial Black"/>
              </a:rPr>
              <a:t>za</a:t>
            </a:r>
            <a:r>
              <a:rPr sz="1400" spc="5" dirty="0">
                <a:latin typeface="Arial Black"/>
                <a:cs typeface="Arial Black"/>
              </a:rPr>
              <a:t> </a:t>
            </a:r>
            <a:r>
              <a:rPr sz="1400" spc="-155" dirty="0">
                <a:latin typeface="Arial Black"/>
                <a:cs typeface="Arial Black"/>
              </a:rPr>
              <a:t>zube</a:t>
            </a:r>
            <a:endParaRPr sz="1400">
              <a:latin typeface="Arial Black"/>
              <a:cs typeface="Arial Black"/>
            </a:endParaRPr>
          </a:p>
          <a:p>
            <a:pPr marL="422275" indent="-409575">
              <a:lnSpc>
                <a:spcPct val="100000"/>
              </a:lnSpc>
              <a:spcBef>
                <a:spcPts val="1570"/>
              </a:spcBef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sz="1400" spc="-140" dirty="0">
                <a:latin typeface="Arial Black"/>
                <a:cs typeface="Arial Black"/>
              </a:rPr>
              <a:t>Izmet </a:t>
            </a:r>
            <a:r>
              <a:rPr sz="1400" spc="-130" dirty="0">
                <a:latin typeface="Arial Black"/>
                <a:cs typeface="Arial Black"/>
              </a:rPr>
              <a:t>životinja </a:t>
            </a:r>
            <a:r>
              <a:rPr sz="1400" spc="-60" dirty="0">
                <a:latin typeface="Arial Black"/>
                <a:cs typeface="Arial Black"/>
              </a:rPr>
              <a:t>i </a:t>
            </a:r>
            <a:r>
              <a:rPr sz="1400" spc="-165" dirty="0">
                <a:latin typeface="Arial Black"/>
                <a:cs typeface="Arial Black"/>
              </a:rPr>
              <a:t>pijesak </a:t>
            </a:r>
            <a:r>
              <a:rPr sz="1400" spc="-175" dirty="0">
                <a:latin typeface="Arial Black"/>
                <a:cs typeface="Arial Black"/>
              </a:rPr>
              <a:t>za kućne</a:t>
            </a:r>
            <a:r>
              <a:rPr sz="1400" spc="-215" dirty="0">
                <a:latin typeface="Arial Black"/>
                <a:cs typeface="Arial Black"/>
              </a:rPr>
              <a:t> </a:t>
            </a:r>
            <a:r>
              <a:rPr sz="1400" spc="-140" dirty="0">
                <a:latin typeface="Arial Black"/>
                <a:cs typeface="Arial Black"/>
              </a:rPr>
              <a:t>ljubimce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3050" y="2677241"/>
            <a:ext cx="3164840" cy="4476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22275" marR="5080" indent="-409575">
              <a:lnSpc>
                <a:spcPts val="1639"/>
              </a:lnSpc>
              <a:spcBef>
                <a:spcPts val="185"/>
              </a:spcBef>
              <a:tabLst>
                <a:tab pos="421640" algn="l"/>
              </a:tabLst>
            </a:pPr>
            <a:r>
              <a:rPr sz="1400" dirty="0">
                <a:latin typeface="AoyagiKouzanFontT"/>
                <a:cs typeface="AoyagiKouzanFontT"/>
              </a:rPr>
              <a:t>❏	</a:t>
            </a:r>
            <a:r>
              <a:rPr sz="1400" spc="-155" dirty="0">
                <a:latin typeface="Arial Black"/>
                <a:cs typeface="Arial Black"/>
              </a:rPr>
              <a:t>Opušci </a:t>
            </a:r>
            <a:r>
              <a:rPr sz="1400" spc="-165" dirty="0">
                <a:latin typeface="Arial Black"/>
                <a:cs typeface="Arial Black"/>
              </a:rPr>
              <a:t>cigareta, </a:t>
            </a:r>
            <a:r>
              <a:rPr sz="1400" spc="-160" dirty="0">
                <a:latin typeface="Arial Black"/>
                <a:cs typeface="Arial Black"/>
              </a:rPr>
              <a:t>pepeo, </a:t>
            </a:r>
            <a:r>
              <a:rPr sz="1400" spc="-130" dirty="0">
                <a:latin typeface="Arial Black"/>
                <a:cs typeface="Arial Black"/>
              </a:rPr>
              <a:t>britvice </a:t>
            </a:r>
            <a:r>
              <a:rPr sz="1400" spc="-175" dirty="0">
                <a:latin typeface="Arial Black"/>
                <a:cs typeface="Arial Black"/>
              </a:rPr>
              <a:t>za  </a:t>
            </a:r>
            <a:r>
              <a:rPr sz="1400" spc="-120" dirty="0">
                <a:latin typeface="Arial Black"/>
                <a:cs typeface="Arial Black"/>
              </a:rPr>
              <a:t>brijanje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3050" y="3930721"/>
            <a:ext cx="36080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1640" algn="l"/>
              </a:tabLst>
            </a:pPr>
            <a:r>
              <a:rPr sz="1400" dirty="0">
                <a:latin typeface="AoyagiKouzanFontT"/>
                <a:cs typeface="AoyagiKouzanFontT"/>
              </a:rPr>
              <a:t>❏	</a:t>
            </a:r>
            <a:r>
              <a:rPr sz="1400" spc="-155" dirty="0">
                <a:latin typeface="Arial Black"/>
                <a:cs typeface="Arial Black"/>
              </a:rPr>
              <a:t>Korištene </a:t>
            </a:r>
            <a:r>
              <a:rPr sz="1400" spc="-140" dirty="0">
                <a:latin typeface="Arial Black"/>
                <a:cs typeface="Arial Black"/>
              </a:rPr>
              <a:t>papirnate </a:t>
            </a:r>
            <a:r>
              <a:rPr sz="1400" spc="-240" dirty="0">
                <a:latin typeface="Arial Black"/>
                <a:cs typeface="Arial Black"/>
              </a:rPr>
              <a:t>čaše </a:t>
            </a:r>
            <a:r>
              <a:rPr sz="1400" spc="-60" dirty="0">
                <a:latin typeface="Arial Black"/>
                <a:cs typeface="Arial Black"/>
              </a:rPr>
              <a:t>i </a:t>
            </a:r>
            <a:r>
              <a:rPr sz="1400" spc="-85" dirty="0">
                <a:latin typeface="Arial Black"/>
                <a:cs typeface="Arial Black"/>
              </a:rPr>
              <a:t>pribor </a:t>
            </a:r>
            <a:r>
              <a:rPr sz="1400" spc="-175" dirty="0">
                <a:latin typeface="Arial Black"/>
                <a:cs typeface="Arial Black"/>
              </a:rPr>
              <a:t>za</a:t>
            </a:r>
            <a:r>
              <a:rPr sz="1400" spc="-310" dirty="0">
                <a:latin typeface="Arial Black"/>
                <a:cs typeface="Arial Black"/>
              </a:rPr>
              <a:t> </a:t>
            </a:r>
            <a:r>
              <a:rPr sz="1400" spc="-145" dirty="0">
                <a:latin typeface="Arial Black"/>
                <a:cs typeface="Arial Black"/>
              </a:rPr>
              <a:t>jelo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81686" y="308298"/>
            <a:ext cx="1216488" cy="846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71240" y="1609548"/>
            <a:ext cx="972788" cy="456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2285" y="4030287"/>
            <a:ext cx="921791" cy="6822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81686" y="3408832"/>
            <a:ext cx="972788" cy="7517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39705" y="2216651"/>
            <a:ext cx="571896" cy="8148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89599" y="4225451"/>
            <a:ext cx="1485506" cy="7517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31281" y="3193580"/>
            <a:ext cx="1216494" cy="5297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86981" y="3030473"/>
            <a:ext cx="993946" cy="6821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09177" y="308298"/>
            <a:ext cx="1127937" cy="7517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18922" y="290277"/>
            <a:ext cx="893019" cy="7878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60525" y="288575"/>
            <a:ext cx="893044" cy="7912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18922" y="2161750"/>
            <a:ext cx="795064" cy="52972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D9EA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24489" y="0"/>
            <a:ext cx="4719510" cy="5143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5255" y="2050453"/>
            <a:ext cx="362394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8480" marR="5080" indent="-526415">
              <a:lnSpc>
                <a:spcPct val="100000"/>
              </a:lnSpc>
              <a:spcBef>
                <a:spcPts val="100"/>
              </a:spcBef>
            </a:pPr>
            <a:r>
              <a:rPr sz="2500" b="1" spc="-170" dirty="0">
                <a:latin typeface="Georgia"/>
                <a:cs typeface="Georgia"/>
              </a:rPr>
              <a:t>Polupodzemni </a:t>
            </a:r>
            <a:r>
              <a:rPr sz="2500" b="1" spc="-165" dirty="0">
                <a:latin typeface="Georgia"/>
                <a:cs typeface="Georgia"/>
              </a:rPr>
              <a:t>spremnik  za </a:t>
            </a:r>
            <a:r>
              <a:rPr sz="2500" b="1" spc="-160" dirty="0">
                <a:latin typeface="Georgia"/>
                <a:cs typeface="Georgia"/>
              </a:rPr>
              <a:t>miješani</a:t>
            </a:r>
            <a:r>
              <a:rPr sz="2500" b="1" spc="25" dirty="0">
                <a:latin typeface="Georgia"/>
                <a:cs typeface="Georgia"/>
              </a:rPr>
              <a:t> </a:t>
            </a:r>
            <a:r>
              <a:rPr sz="2500" b="1" spc="-160" dirty="0">
                <a:latin typeface="Georgia"/>
                <a:cs typeface="Georgia"/>
              </a:rPr>
              <a:t>otpad</a:t>
            </a:r>
            <a:endParaRPr sz="25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1" y="505231"/>
            <a:ext cx="3604260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b="1" spc="-125" dirty="0">
                <a:latin typeface="Georgia"/>
                <a:cs typeface="Georgia"/>
              </a:rPr>
              <a:t>Plastični </a:t>
            </a:r>
            <a:r>
              <a:rPr sz="2500" b="1" spc="-90" dirty="0">
                <a:latin typeface="Georgia"/>
                <a:cs typeface="Georgia"/>
              </a:rPr>
              <a:t>i </a:t>
            </a:r>
            <a:r>
              <a:rPr sz="2500" b="1" spc="-155" dirty="0">
                <a:latin typeface="Georgia"/>
                <a:cs typeface="Georgia"/>
              </a:rPr>
              <a:t>metalni</a:t>
            </a:r>
            <a:r>
              <a:rPr sz="2500" b="1" spc="30" dirty="0">
                <a:latin typeface="Georgia"/>
                <a:cs typeface="Georgia"/>
              </a:rPr>
              <a:t> </a:t>
            </a:r>
            <a:r>
              <a:rPr sz="2500" b="1" spc="-150" dirty="0">
                <a:latin typeface="Georgia"/>
                <a:cs typeface="Georgia"/>
              </a:rPr>
              <a:t>otpad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2346" y="1201484"/>
            <a:ext cx="6061710" cy="2525627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422275" indent="-409575">
              <a:lnSpc>
                <a:spcPct val="100000"/>
              </a:lnSpc>
              <a:spcBef>
                <a:spcPts val="229"/>
              </a:spcBef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sz="1400" spc="-170" dirty="0">
                <a:latin typeface="Arial Black"/>
                <a:cs typeface="Arial Black"/>
              </a:rPr>
              <a:t>Plastična </a:t>
            </a:r>
            <a:r>
              <a:rPr sz="1400" spc="-180" dirty="0">
                <a:latin typeface="Arial Black"/>
                <a:cs typeface="Arial Black"/>
              </a:rPr>
              <a:t>ambalaža </a:t>
            </a:r>
            <a:r>
              <a:rPr sz="1400" spc="-145" dirty="0">
                <a:latin typeface="Arial Black"/>
                <a:cs typeface="Arial Black"/>
              </a:rPr>
              <a:t>od </a:t>
            </a:r>
            <a:r>
              <a:rPr sz="1400" spc="-130" dirty="0">
                <a:latin typeface="Arial Black"/>
                <a:cs typeface="Arial Black"/>
              </a:rPr>
              <a:t>prehrambenih </a:t>
            </a:r>
            <a:r>
              <a:rPr sz="1400" spc="-135" dirty="0">
                <a:latin typeface="Arial Black"/>
                <a:cs typeface="Arial Black"/>
              </a:rPr>
              <a:t>proizvoda </a:t>
            </a:r>
            <a:r>
              <a:rPr sz="1400" spc="-60" dirty="0">
                <a:latin typeface="Arial Black"/>
                <a:cs typeface="Arial Black"/>
              </a:rPr>
              <a:t>i</a:t>
            </a:r>
            <a:r>
              <a:rPr sz="1400" spc="-5" dirty="0">
                <a:latin typeface="Arial Black"/>
                <a:cs typeface="Arial Black"/>
              </a:rPr>
              <a:t> </a:t>
            </a:r>
            <a:r>
              <a:rPr sz="1400" spc="-170" dirty="0">
                <a:latin typeface="Arial Black"/>
                <a:cs typeface="Arial Black"/>
              </a:rPr>
              <a:t>pića</a:t>
            </a:r>
            <a:endParaRPr sz="1400" dirty="0">
              <a:latin typeface="Arial Black"/>
              <a:cs typeface="Arial Black"/>
            </a:endParaRPr>
          </a:p>
          <a:p>
            <a:pPr marL="422275" indent="-409575">
              <a:lnSpc>
                <a:spcPct val="100000"/>
              </a:lnSpc>
              <a:spcBef>
                <a:spcPts val="135"/>
              </a:spcBef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sz="1400" spc="-185" dirty="0">
                <a:latin typeface="Arial Black"/>
                <a:cs typeface="Arial Black"/>
              </a:rPr>
              <a:t>Pjenasta </a:t>
            </a:r>
            <a:r>
              <a:rPr sz="1400" spc="-180" dirty="0">
                <a:latin typeface="Arial Black"/>
                <a:cs typeface="Arial Black"/>
              </a:rPr>
              <a:t>ambalaža </a:t>
            </a:r>
            <a:r>
              <a:rPr sz="1400" spc="-175" dirty="0">
                <a:latin typeface="Arial Black"/>
                <a:cs typeface="Arial Black"/>
              </a:rPr>
              <a:t>koja </a:t>
            </a:r>
            <a:r>
              <a:rPr sz="1400" spc="-120" dirty="0">
                <a:latin typeface="Arial Black"/>
                <a:cs typeface="Arial Black"/>
              </a:rPr>
              <a:t>služi </a:t>
            </a:r>
            <a:r>
              <a:rPr sz="1400" spc="-195" dirty="0">
                <a:latin typeface="Arial Black"/>
                <a:cs typeface="Arial Black"/>
              </a:rPr>
              <a:t>kao </a:t>
            </a:r>
            <a:r>
              <a:rPr sz="1400" spc="-150" dirty="0">
                <a:latin typeface="Arial Black"/>
                <a:cs typeface="Arial Black"/>
              </a:rPr>
              <a:t>podložak </a:t>
            </a:r>
            <a:r>
              <a:rPr sz="1400" spc="-175" dirty="0">
                <a:latin typeface="Arial Black"/>
                <a:cs typeface="Arial Black"/>
              </a:rPr>
              <a:t>za </a:t>
            </a:r>
            <a:r>
              <a:rPr sz="1400" spc="-145" dirty="0">
                <a:latin typeface="Arial Black"/>
                <a:cs typeface="Arial Black"/>
              </a:rPr>
              <a:t>prehrambene</a:t>
            </a:r>
            <a:r>
              <a:rPr sz="1400" spc="95" dirty="0">
                <a:latin typeface="Arial Black"/>
                <a:cs typeface="Arial Black"/>
              </a:rPr>
              <a:t> </a:t>
            </a:r>
            <a:r>
              <a:rPr sz="1400" spc="-135" dirty="0">
                <a:latin typeface="Arial Black"/>
                <a:cs typeface="Arial Black"/>
              </a:rPr>
              <a:t>proizvode</a:t>
            </a:r>
            <a:endParaRPr sz="1400" dirty="0">
              <a:latin typeface="Arial Black"/>
              <a:cs typeface="Arial Black"/>
            </a:endParaRPr>
          </a:p>
          <a:p>
            <a:pPr marL="422275" indent="-409575">
              <a:lnSpc>
                <a:spcPct val="100000"/>
              </a:lnSpc>
              <a:spcBef>
                <a:spcPts val="135"/>
              </a:spcBef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sz="1400" spc="-165" dirty="0">
                <a:latin typeface="Arial Black"/>
                <a:cs typeface="Arial Black"/>
              </a:rPr>
              <a:t>Zaštitna </a:t>
            </a:r>
            <a:r>
              <a:rPr sz="1400" spc="-160" dirty="0">
                <a:latin typeface="Arial Black"/>
                <a:cs typeface="Arial Black"/>
              </a:rPr>
              <a:t>plastična</a:t>
            </a:r>
            <a:r>
              <a:rPr sz="1400" spc="-110" dirty="0">
                <a:latin typeface="Arial Black"/>
                <a:cs typeface="Arial Black"/>
              </a:rPr>
              <a:t> </a:t>
            </a:r>
            <a:r>
              <a:rPr sz="1400" spc="-180" dirty="0">
                <a:latin typeface="Arial Black"/>
                <a:cs typeface="Arial Black"/>
              </a:rPr>
              <a:t>ambalaža</a:t>
            </a:r>
            <a:endParaRPr sz="1400" dirty="0">
              <a:latin typeface="Arial Black"/>
              <a:cs typeface="Arial Black"/>
            </a:endParaRPr>
          </a:p>
          <a:p>
            <a:pPr marL="422275" indent="-409575">
              <a:lnSpc>
                <a:spcPct val="100000"/>
              </a:lnSpc>
              <a:spcBef>
                <a:spcPts val="130"/>
              </a:spcBef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sz="1400" spc="-170" dirty="0">
                <a:latin typeface="Arial Black"/>
                <a:cs typeface="Arial Black"/>
              </a:rPr>
              <a:t>Plastična </a:t>
            </a:r>
            <a:r>
              <a:rPr sz="1400" spc="-180" dirty="0">
                <a:latin typeface="Arial Black"/>
                <a:cs typeface="Arial Black"/>
              </a:rPr>
              <a:t>ambalaža </a:t>
            </a:r>
            <a:r>
              <a:rPr sz="1400" spc="-145" dirty="0">
                <a:latin typeface="Arial Black"/>
                <a:cs typeface="Arial Black"/>
              </a:rPr>
              <a:t>od </a:t>
            </a:r>
            <a:r>
              <a:rPr sz="1400" spc="-150" dirty="0">
                <a:latin typeface="Arial Black"/>
                <a:cs typeface="Arial Black"/>
              </a:rPr>
              <a:t>kozmetičkih </a:t>
            </a:r>
            <a:r>
              <a:rPr sz="1400" spc="-135" dirty="0">
                <a:latin typeface="Arial Black"/>
                <a:cs typeface="Arial Black"/>
              </a:rPr>
              <a:t>proizvoda </a:t>
            </a:r>
            <a:r>
              <a:rPr sz="1400" spc="-60" dirty="0">
                <a:latin typeface="Arial Black"/>
                <a:cs typeface="Arial Black"/>
              </a:rPr>
              <a:t>i </a:t>
            </a:r>
            <a:r>
              <a:rPr sz="1400" spc="-135" dirty="0">
                <a:latin typeface="Arial Black"/>
                <a:cs typeface="Arial Black"/>
              </a:rPr>
              <a:t>proizvoda </a:t>
            </a:r>
            <a:r>
              <a:rPr sz="1400" spc="-175" dirty="0">
                <a:latin typeface="Arial Black"/>
                <a:cs typeface="Arial Black"/>
              </a:rPr>
              <a:t>za</a:t>
            </a:r>
            <a:r>
              <a:rPr sz="1400" spc="-110" dirty="0">
                <a:latin typeface="Arial Black"/>
                <a:cs typeface="Arial Black"/>
              </a:rPr>
              <a:t> </a:t>
            </a:r>
            <a:r>
              <a:rPr sz="1400" spc="-180" dirty="0">
                <a:latin typeface="Arial Black"/>
                <a:cs typeface="Arial Black"/>
              </a:rPr>
              <a:t>čišćenje</a:t>
            </a:r>
            <a:endParaRPr sz="1400" dirty="0">
              <a:latin typeface="Arial Black"/>
              <a:cs typeface="Arial Black"/>
            </a:endParaRPr>
          </a:p>
          <a:p>
            <a:pPr marL="422275" indent="-409575">
              <a:lnSpc>
                <a:spcPct val="100000"/>
              </a:lnSpc>
              <a:spcBef>
                <a:spcPts val="135"/>
              </a:spcBef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sz="1400" spc="-140" dirty="0">
                <a:latin typeface="Arial Black"/>
                <a:cs typeface="Arial Black"/>
              </a:rPr>
              <a:t>Čepovi, plastični </a:t>
            </a:r>
            <a:r>
              <a:rPr sz="1400" spc="-105" dirty="0">
                <a:latin typeface="Arial Black"/>
                <a:cs typeface="Arial Black"/>
              </a:rPr>
              <a:t>tanjuri, </a:t>
            </a:r>
            <a:r>
              <a:rPr sz="1400" spc="-160" dirty="0">
                <a:latin typeface="Arial Black"/>
                <a:cs typeface="Arial Black"/>
              </a:rPr>
              <a:t>plastične </a:t>
            </a:r>
            <a:r>
              <a:rPr sz="1400" spc="-210" dirty="0">
                <a:latin typeface="Arial Black"/>
                <a:cs typeface="Arial Black"/>
              </a:rPr>
              <a:t>čaše, </a:t>
            </a:r>
            <a:r>
              <a:rPr sz="1400" spc="-140" dirty="0">
                <a:latin typeface="Arial Black"/>
                <a:cs typeface="Arial Black"/>
              </a:rPr>
              <a:t>plastični </a:t>
            </a:r>
            <a:r>
              <a:rPr sz="1400" spc="-85" dirty="0">
                <a:latin typeface="Arial Black"/>
                <a:cs typeface="Arial Black"/>
              </a:rPr>
              <a:t>pribor </a:t>
            </a:r>
            <a:r>
              <a:rPr sz="1400" spc="-175" dirty="0">
                <a:latin typeface="Arial Black"/>
                <a:cs typeface="Arial Black"/>
              </a:rPr>
              <a:t>za </a:t>
            </a:r>
            <a:r>
              <a:rPr sz="1400" spc="-135" dirty="0">
                <a:latin typeface="Arial Black"/>
                <a:cs typeface="Arial Black"/>
              </a:rPr>
              <a:t>jelo,</a:t>
            </a:r>
            <a:r>
              <a:rPr sz="1400" spc="-290" dirty="0">
                <a:latin typeface="Arial Black"/>
                <a:cs typeface="Arial Black"/>
              </a:rPr>
              <a:t> </a:t>
            </a:r>
            <a:r>
              <a:rPr sz="1400" spc="-175" dirty="0">
                <a:latin typeface="Arial Black"/>
                <a:cs typeface="Arial Black"/>
              </a:rPr>
              <a:t>vrećice</a:t>
            </a:r>
            <a:endParaRPr sz="1400" dirty="0">
              <a:latin typeface="Arial Black"/>
              <a:cs typeface="Arial Black"/>
            </a:endParaRPr>
          </a:p>
          <a:p>
            <a:pPr marL="422275" indent="-409575">
              <a:lnSpc>
                <a:spcPct val="100000"/>
              </a:lnSpc>
              <a:spcBef>
                <a:spcPts val="130"/>
              </a:spcBef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sz="1400" spc="-170" dirty="0">
                <a:latin typeface="Arial Black"/>
                <a:cs typeface="Arial Black"/>
              </a:rPr>
              <a:t>Plastične </a:t>
            </a:r>
            <a:r>
              <a:rPr sz="1400" spc="-210" dirty="0">
                <a:latin typeface="Arial Black"/>
                <a:cs typeface="Arial Black"/>
              </a:rPr>
              <a:t>bačve </a:t>
            </a:r>
            <a:r>
              <a:rPr sz="1400" spc="-60" dirty="0">
                <a:latin typeface="Arial Black"/>
                <a:cs typeface="Arial Black"/>
              </a:rPr>
              <a:t>i </a:t>
            </a:r>
            <a:r>
              <a:rPr sz="1400" spc="-165" dirty="0">
                <a:latin typeface="Arial Black"/>
                <a:cs typeface="Arial Black"/>
              </a:rPr>
              <a:t>kante, </a:t>
            </a:r>
            <a:r>
              <a:rPr sz="1400" spc="-185" dirty="0">
                <a:latin typeface="Arial Black"/>
                <a:cs typeface="Arial Black"/>
              </a:rPr>
              <a:t>gajbe </a:t>
            </a:r>
            <a:r>
              <a:rPr sz="1400" spc="-145" dirty="0">
                <a:latin typeface="Arial Black"/>
                <a:cs typeface="Arial Black"/>
              </a:rPr>
              <a:t>od </a:t>
            </a:r>
            <a:r>
              <a:rPr sz="1400" spc="-160" dirty="0">
                <a:latin typeface="Arial Black"/>
                <a:cs typeface="Arial Black"/>
              </a:rPr>
              <a:t>vode, </a:t>
            </a:r>
            <a:r>
              <a:rPr sz="1400" spc="-140" dirty="0">
                <a:latin typeface="Arial Black"/>
                <a:cs typeface="Arial Black"/>
              </a:rPr>
              <a:t>piva,</a:t>
            </a:r>
            <a:r>
              <a:rPr sz="1400" spc="-235" dirty="0">
                <a:latin typeface="Arial Black"/>
                <a:cs typeface="Arial Black"/>
              </a:rPr>
              <a:t> </a:t>
            </a:r>
            <a:r>
              <a:rPr sz="1400" spc="-215" dirty="0">
                <a:latin typeface="Arial Black"/>
                <a:cs typeface="Arial Black"/>
              </a:rPr>
              <a:t>voća</a:t>
            </a:r>
            <a:endParaRPr sz="1400" dirty="0">
              <a:latin typeface="Arial Black"/>
              <a:cs typeface="Arial Black"/>
            </a:endParaRPr>
          </a:p>
          <a:p>
            <a:pPr marL="422275" indent="-409575">
              <a:lnSpc>
                <a:spcPct val="100000"/>
              </a:lnSpc>
              <a:spcBef>
                <a:spcPts val="135"/>
              </a:spcBef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sz="1400" spc="-170" dirty="0">
                <a:latin typeface="Arial Black"/>
                <a:cs typeface="Arial Black"/>
              </a:rPr>
              <a:t>Plastične igračke </a:t>
            </a:r>
            <a:r>
              <a:rPr sz="1400" spc="-175" dirty="0">
                <a:latin typeface="Arial Black"/>
                <a:cs typeface="Arial Black"/>
              </a:rPr>
              <a:t>koje </a:t>
            </a:r>
            <a:r>
              <a:rPr sz="1400" spc="-165" dirty="0">
                <a:latin typeface="Arial Black"/>
                <a:cs typeface="Arial Black"/>
              </a:rPr>
              <a:t>ne </a:t>
            </a:r>
            <a:r>
              <a:rPr sz="1400" spc="-155" dirty="0">
                <a:latin typeface="Arial Black"/>
                <a:cs typeface="Arial Black"/>
              </a:rPr>
              <a:t>sadrže </a:t>
            </a:r>
            <a:r>
              <a:rPr sz="1400" spc="-135" dirty="0">
                <a:latin typeface="Arial Black"/>
                <a:cs typeface="Arial Black"/>
              </a:rPr>
              <a:t>druge</a:t>
            </a:r>
            <a:r>
              <a:rPr sz="1400" spc="70" dirty="0">
                <a:latin typeface="Arial Black"/>
                <a:cs typeface="Arial Black"/>
              </a:rPr>
              <a:t> </a:t>
            </a:r>
            <a:r>
              <a:rPr sz="1400" spc="-145" dirty="0">
                <a:latin typeface="Arial Black"/>
                <a:cs typeface="Arial Black"/>
              </a:rPr>
              <a:t>materijale</a:t>
            </a:r>
            <a:endParaRPr sz="1400" dirty="0">
              <a:latin typeface="Arial Black"/>
              <a:cs typeface="Arial Black"/>
            </a:endParaRPr>
          </a:p>
          <a:p>
            <a:pPr marL="422275" indent="-409575">
              <a:lnSpc>
                <a:spcPct val="100000"/>
              </a:lnSpc>
              <a:spcBef>
                <a:spcPts val="135"/>
              </a:spcBef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sz="1400" spc="-145" dirty="0">
                <a:latin typeface="Arial Black"/>
                <a:cs typeface="Arial Black"/>
              </a:rPr>
              <a:t>Prijanjajuća </a:t>
            </a:r>
            <a:r>
              <a:rPr sz="1400" spc="-160" dirty="0">
                <a:latin typeface="Arial Black"/>
                <a:cs typeface="Arial Black"/>
              </a:rPr>
              <a:t>plastična </a:t>
            </a:r>
            <a:r>
              <a:rPr sz="1400" spc="-60" dirty="0">
                <a:latin typeface="Arial Black"/>
                <a:cs typeface="Arial Black"/>
              </a:rPr>
              <a:t>i </a:t>
            </a:r>
            <a:r>
              <a:rPr sz="1400" spc="-140" dirty="0">
                <a:latin typeface="Arial Black"/>
                <a:cs typeface="Arial Black"/>
              </a:rPr>
              <a:t>aluminijska </a:t>
            </a:r>
            <a:r>
              <a:rPr sz="1400" spc="-145" dirty="0" err="1">
                <a:latin typeface="Arial Black"/>
                <a:cs typeface="Arial Black"/>
              </a:rPr>
              <a:t>kuhinjska</a:t>
            </a:r>
            <a:r>
              <a:rPr sz="1400" spc="-200" dirty="0">
                <a:latin typeface="Arial Black"/>
                <a:cs typeface="Arial Black"/>
              </a:rPr>
              <a:t> </a:t>
            </a:r>
            <a:r>
              <a:rPr sz="1400" spc="-125" dirty="0" err="1">
                <a:latin typeface="Arial Black"/>
                <a:cs typeface="Arial Black"/>
              </a:rPr>
              <a:t>folija</a:t>
            </a:r>
            <a:endParaRPr lang="hr-HR" sz="1400" spc="-125" dirty="0">
              <a:latin typeface="Arial Black"/>
              <a:cs typeface="Arial Black"/>
            </a:endParaRPr>
          </a:p>
          <a:p>
            <a:pPr marL="422275" indent="-409575">
              <a:lnSpc>
                <a:spcPct val="100000"/>
              </a:lnSpc>
              <a:spcBef>
                <a:spcPts val="135"/>
              </a:spcBef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lang="hr-HR" sz="1400" spc="-125">
                <a:latin typeface="Arial Black"/>
                <a:cs typeface="Arial Black"/>
              </a:rPr>
              <a:t>Tetrapak ambalaža</a:t>
            </a:r>
            <a:endParaRPr sz="2550" dirty="0">
              <a:latin typeface="Arial Black"/>
              <a:cs typeface="Arial Black"/>
            </a:endParaRPr>
          </a:p>
          <a:p>
            <a:pPr marL="422275" marR="449580" indent="-409575">
              <a:lnSpc>
                <a:spcPct val="107900"/>
              </a:lnSpc>
              <a:spcBef>
                <a:spcPts val="5"/>
              </a:spcBef>
              <a:buFont typeface="AoyagiKouzanFontT"/>
              <a:buChar char="❏"/>
              <a:tabLst>
                <a:tab pos="421640" algn="l"/>
                <a:tab pos="422275" algn="l"/>
              </a:tabLst>
            </a:pPr>
            <a:r>
              <a:rPr sz="1400" spc="-165" dirty="0">
                <a:latin typeface="Arial Black"/>
                <a:cs typeface="Arial Black"/>
              </a:rPr>
              <a:t>Metalna </a:t>
            </a:r>
            <a:r>
              <a:rPr sz="1400" spc="-195" dirty="0">
                <a:latin typeface="Arial Black"/>
                <a:cs typeface="Arial Black"/>
              </a:rPr>
              <a:t>kućanska </a:t>
            </a:r>
            <a:r>
              <a:rPr sz="1400" spc="-180" dirty="0">
                <a:latin typeface="Arial Black"/>
                <a:cs typeface="Arial Black"/>
              </a:rPr>
              <a:t>ambalaža </a:t>
            </a:r>
            <a:r>
              <a:rPr sz="1400" spc="-145" dirty="0">
                <a:latin typeface="Arial Black"/>
                <a:cs typeface="Arial Black"/>
              </a:rPr>
              <a:t>(limenke, </a:t>
            </a:r>
            <a:r>
              <a:rPr sz="1400" spc="-150" dirty="0">
                <a:latin typeface="Arial Black"/>
                <a:cs typeface="Arial Black"/>
              </a:rPr>
              <a:t>konzerve, </a:t>
            </a:r>
            <a:r>
              <a:rPr sz="1400" spc="-140" dirty="0">
                <a:latin typeface="Arial Black"/>
                <a:cs typeface="Arial Black"/>
              </a:rPr>
              <a:t>metalni </a:t>
            </a:r>
            <a:r>
              <a:rPr sz="1400" spc="-150" dirty="0">
                <a:latin typeface="Arial Black"/>
                <a:cs typeface="Arial Black"/>
              </a:rPr>
              <a:t>poklopci  </a:t>
            </a:r>
            <a:r>
              <a:rPr sz="1400" spc="-145" dirty="0">
                <a:latin typeface="Arial Black"/>
                <a:cs typeface="Arial Black"/>
              </a:rPr>
              <a:t>od </a:t>
            </a:r>
            <a:r>
              <a:rPr sz="1400" spc="-155" dirty="0">
                <a:latin typeface="Arial Black"/>
                <a:cs typeface="Arial Black"/>
              </a:rPr>
              <a:t>staklenki, </a:t>
            </a:r>
            <a:r>
              <a:rPr sz="1400" spc="-140" dirty="0">
                <a:latin typeface="Arial Black"/>
                <a:cs typeface="Arial Black"/>
              </a:rPr>
              <a:t>metalni</a:t>
            </a:r>
            <a:r>
              <a:rPr sz="1400" spc="-65" dirty="0">
                <a:latin typeface="Arial Black"/>
                <a:cs typeface="Arial Black"/>
              </a:rPr>
              <a:t> </a:t>
            </a:r>
            <a:r>
              <a:rPr sz="1400" spc="-165" dirty="0">
                <a:latin typeface="Arial Black"/>
                <a:cs typeface="Arial Black"/>
              </a:rPr>
              <a:t>čepovi)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21537" y="3351733"/>
            <a:ext cx="1718843" cy="1146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07177" y="202799"/>
            <a:ext cx="1720742" cy="1145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02919" y="202799"/>
            <a:ext cx="1837455" cy="11451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1513" y="4049550"/>
            <a:ext cx="1244993" cy="939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21537" y="1553991"/>
            <a:ext cx="1718843" cy="15109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66545" y="3847849"/>
            <a:ext cx="1516227" cy="1203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42775" y="4068736"/>
            <a:ext cx="1918430" cy="9395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587</Words>
  <Application>Microsoft Office PowerPoint</Application>
  <PresentationFormat>Prikaz na zaslonu (16:9)</PresentationFormat>
  <Paragraphs>93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6" baseType="lpstr">
      <vt:lpstr>AoyagiKouzanFontT</vt:lpstr>
      <vt:lpstr>Arial Black</vt:lpstr>
      <vt:lpstr>Calibri</vt:lpstr>
      <vt:lpstr>Georgia</vt:lpstr>
      <vt:lpstr>Times New Roman</vt:lpstr>
      <vt:lpstr>Office Theme</vt:lpstr>
      <vt:lpstr>ODVAJANJE OTPADA U         SPLITU</vt:lpstr>
      <vt:lpstr>Miješani otpad Karepovac Biootpad kompostiranje</vt:lpstr>
      <vt:lpstr>Polupodzemni  spremnici</vt:lpstr>
      <vt:lpstr>Odvoji,                  lako je</vt:lpstr>
      <vt:lpstr>Kontejneri od 1100 litara i zvono kontejneri </vt:lpstr>
      <vt:lpstr>Kante od 80, 120 i 240 litara (individualni spremnici) </vt:lpstr>
      <vt:lpstr>Miješani otpad</vt:lpstr>
      <vt:lpstr>Polupodzemni spremnik  za miješani otpad</vt:lpstr>
      <vt:lpstr>Plastični i metalni otpad</vt:lpstr>
      <vt:lpstr>PowerPoint prezentacija</vt:lpstr>
      <vt:lpstr>Papirnati otpad</vt:lpstr>
      <vt:lpstr>Polupodzemni  spremnik za  papirnati otpad</vt:lpstr>
      <vt:lpstr>Prikupljanje papira i daljnja oporaba</vt:lpstr>
      <vt:lpstr>Biootpad</vt:lpstr>
      <vt:lpstr>Stakleni otpad</vt:lpstr>
      <vt:lpstr>Ostali otpad</vt:lpstr>
      <vt:lpstr>Reciklažna dvorišta u Splitu</vt:lpstr>
      <vt:lpstr>Mobilna reciklažna dvorišta </vt:lpstr>
      <vt:lpstr>Zašto je važno odvajati otpad?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ODVAJANJE OTPADA NA PLOKITAMA</dc:title>
  <cp:lastModifiedBy>Andrija Čaljkušić</cp:lastModifiedBy>
  <cp:revision>8</cp:revision>
  <dcterms:created xsi:type="dcterms:W3CDTF">2023-11-07T07:01:46Z</dcterms:created>
  <dcterms:modified xsi:type="dcterms:W3CDTF">2023-11-15T08:15:55Z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2023-01-31T00:00:00Z</vt:filetime>
  </property>
  <property fmtid="{D5CDD505-2E9C-101B-9397-08002B2CF9AE}" pid="3" name="Creator">
    <vt:lpwstr>Google</vt:lpwstr>
  </property>
  <property fmtid="{D5CDD505-2E9C-101B-9397-08002B2CF9AE}" pid="4" name="LastSaved">
    <vt:filetime>2023-11-07T00:00:00Z</vt:filetime>
  </property>
</Properties>
</file>