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28" r:id="rId2"/>
    <p:sldId id="273" r:id="rId3"/>
    <p:sldId id="356" r:id="rId4"/>
    <p:sldId id="274" r:id="rId5"/>
    <p:sldId id="363" r:id="rId6"/>
    <p:sldId id="357" r:id="rId7"/>
    <p:sldId id="364" r:id="rId8"/>
    <p:sldId id="358" r:id="rId9"/>
    <p:sldId id="429" r:id="rId10"/>
    <p:sldId id="257" r:id="rId11"/>
    <p:sldId id="400" r:id="rId12"/>
    <p:sldId id="389" r:id="rId13"/>
    <p:sldId id="35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4F4F"/>
    <a:srgbClr val="FFD1D1"/>
    <a:srgbClr val="FFA2A2"/>
    <a:srgbClr val="000000"/>
    <a:srgbClr val="FFB3B3"/>
    <a:srgbClr val="C86060"/>
    <a:srgbClr val="DF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15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BC39E-4183-4A5A-B4AC-BD4FB0664140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DC669-97FA-4D57-B9B5-4E8FAB36AC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162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C669-97FA-4D57-B9B5-4E8FAB36AC70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46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C669-97FA-4D57-B9B5-4E8FAB36AC70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06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C669-97FA-4D57-B9B5-4E8FAB36AC70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758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0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92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083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996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294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025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740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811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85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403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275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B3CFB-6408-4127-BF3D-5E675C089E25}" type="datetimeFigureOut">
              <a:rPr lang="hr-HR" smtClean="0"/>
              <a:t>21.5.2024.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CDB1C-8B95-40BD-996E-227AC8A50F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409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371BEE8-B5F0-4F57-8277-1A12ADAFE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877" y="1440271"/>
            <a:ext cx="5820587" cy="44487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3659314-A94B-4A23-81C1-623EEC73134E}"/>
              </a:ext>
            </a:extLst>
          </p:cNvPr>
          <p:cNvSpPr/>
          <p:nvPr/>
        </p:nvSpPr>
        <p:spPr>
          <a:xfrm>
            <a:off x="837319" y="384158"/>
            <a:ext cx="774019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2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KAKO TVARI PUTUJU KROZ MOJE TIJELO</a:t>
            </a:r>
          </a:p>
          <a:p>
            <a:pPr algn="ctr"/>
            <a:r>
              <a:rPr lang="hr-HR" sz="3200" b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SECIRANJE SRCA </a:t>
            </a:r>
            <a:endParaRPr lang="hr-HR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D6B2739E-AEA7-4222-AAF5-22BDF3D95C2A}"/>
              </a:ext>
            </a:extLst>
          </p:cNvPr>
          <p:cNvSpPr/>
          <p:nvPr/>
        </p:nvSpPr>
        <p:spPr>
          <a:xfrm>
            <a:off x="702296" y="6518291"/>
            <a:ext cx="8262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100" dirty="0">
                <a:latin typeface="Cambria" panose="02040503050406030204" pitchFamily="18" charset="0"/>
                <a:ea typeface="Cambria" panose="02040503050406030204" pitchFamily="18" charset="0"/>
              </a:rPr>
              <a:t>Izvor: https://vrt.firenews.video/ljepote-i-zdravlja/doktor-ovo-su-namirnice-s-najsnaznijim-djelovanjem-protiv-krvnih-ugrusaka/</a:t>
            </a:r>
          </a:p>
        </p:txBody>
      </p:sp>
    </p:spTree>
    <p:extLst>
      <p:ext uri="{BB962C8B-B14F-4D97-AF65-F5344CB8AC3E}">
        <p14:creationId xmlns:p14="http://schemas.microsoft.com/office/powerpoint/2010/main" val="3529845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41121138-7B51-43D1-9A35-936B56033FF4}"/>
              </a:ext>
            </a:extLst>
          </p:cNvPr>
          <p:cNvSpPr/>
          <p:nvPr/>
        </p:nvSpPr>
        <p:spPr>
          <a:xfrm>
            <a:off x="2135169" y="6354337"/>
            <a:ext cx="5641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https://www.youtube.com/watch?v=7vps6sbWK1k</a:t>
            </a:r>
          </a:p>
        </p:txBody>
      </p:sp>
      <p:pic>
        <p:nvPicPr>
          <p:cNvPr id="3" name="SEKCIJA  SRCA">
            <a:hlinkClick r:id="" action="ppaction://media"/>
            <a:extLst>
              <a:ext uri="{FF2B5EF4-FFF2-40B4-BE49-F238E27FC236}">
                <a16:creationId xmlns:a16="http://schemas.microsoft.com/office/drawing/2014/main" id="{2C3F10DD-6FDE-4605-8B17-1EB1E1830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873" y="134331"/>
            <a:ext cx="7802253" cy="5851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7">
            <a:extLst>
              <a:ext uri="{FF2B5EF4-FFF2-40B4-BE49-F238E27FC236}">
                <a16:creationId xmlns:a16="http://schemas.microsoft.com/office/drawing/2014/main" id="{8B9C84EE-4C20-4FDC-9EEF-A641D82B5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41" y="1367073"/>
            <a:ext cx="779725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/>
            <a:r>
              <a:rPr kumimoji="0" lang="hr-HR" altLang="sr-Latn-R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SRCE</a:t>
            </a:r>
          </a:p>
          <a:p>
            <a:pPr lvl="0" algn="ctr" defTabSz="914400"/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 defTabSz="914400"/>
            <a:r>
              <a:rPr kumimoji="0" lang="hr-HR" altLang="sr-Latn-R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Građa:</a:t>
            </a: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                                   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914400"/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- 2 pretklijetke i 2 klijetke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914400"/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srčani zalisci   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914400"/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mišićna pregrada                                           </a:t>
            </a:r>
            <a:r>
              <a:rPr kumimoji="0" lang="hr-HR" altLang="sr-Latn-R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</a:t>
            </a:r>
            <a:endParaRPr kumimoji="0" lang="hr-HR" altLang="sr-Latn-R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6" name="Pravokutnik 35">
            <a:extLst>
              <a:ext uri="{FF2B5EF4-FFF2-40B4-BE49-F238E27FC236}">
                <a16:creationId xmlns:a16="http://schemas.microsoft.com/office/drawing/2014/main" id="{513E9549-DF79-4A34-8408-D948D42BA745}"/>
              </a:ext>
            </a:extLst>
          </p:cNvPr>
          <p:cNvSpPr/>
          <p:nvPr/>
        </p:nvSpPr>
        <p:spPr>
          <a:xfrm>
            <a:off x="253241" y="406523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defTabSz="914400"/>
            <a:r>
              <a:rPr lang="hr-HR" altLang="sr-Latn-R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Uloga:</a:t>
            </a:r>
            <a:endParaRPr lang="hr-HR" altLang="sr-Latn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914400"/>
            <a:r>
              <a:rPr lang="en-US" altLang="sr-Latn-R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hr-HR" altLang="sr-Latn-R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pumpa krv po tijelu</a:t>
            </a:r>
            <a:endParaRPr lang="hr-HR" altLang="sr-Latn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Pravokutnik 36">
            <a:extLst>
              <a:ext uri="{FF2B5EF4-FFF2-40B4-BE49-F238E27FC236}">
                <a16:creationId xmlns:a16="http://schemas.microsoft.com/office/drawing/2014/main" id="{D8CB4F09-0D98-4813-94CF-0D0CDCCA4D66}"/>
              </a:ext>
            </a:extLst>
          </p:cNvPr>
          <p:cNvSpPr/>
          <p:nvPr/>
        </p:nvSpPr>
        <p:spPr>
          <a:xfrm>
            <a:off x="3365489" y="2917961"/>
            <a:ext cx="360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jednosmjeran protok krvi 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Ravni poveznik sa strelicom 38">
            <a:extLst>
              <a:ext uri="{FF2B5EF4-FFF2-40B4-BE49-F238E27FC236}">
                <a16:creationId xmlns:a16="http://schemas.microsoft.com/office/drawing/2014/main" id="{5AC03001-D3A9-419E-87E7-A15B22FE44AE}"/>
              </a:ext>
            </a:extLst>
          </p:cNvPr>
          <p:cNvCxnSpPr/>
          <p:nvPr/>
        </p:nvCxnSpPr>
        <p:spPr>
          <a:xfrm>
            <a:off x="2795068" y="3197660"/>
            <a:ext cx="4667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niOkvir 2">
            <a:extLst>
              <a:ext uri="{FF2B5EF4-FFF2-40B4-BE49-F238E27FC236}">
                <a16:creationId xmlns:a16="http://schemas.microsoft.com/office/drawing/2014/main" id="{C9A34C87-D949-4C61-B4A4-37C52E78BE83}"/>
              </a:ext>
            </a:extLst>
          </p:cNvPr>
          <p:cNvSpPr txBox="1"/>
          <p:nvPr/>
        </p:nvSpPr>
        <p:spPr>
          <a:xfrm>
            <a:off x="6702458" y="161628"/>
            <a:ext cx="227979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ZAPIS UČENIKA</a:t>
            </a:r>
          </a:p>
        </p:txBody>
      </p:sp>
    </p:spTree>
    <p:extLst>
      <p:ext uri="{BB962C8B-B14F-4D97-AF65-F5344CB8AC3E}">
        <p14:creationId xmlns:p14="http://schemas.microsoft.com/office/powerpoint/2010/main" val="233377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ED26FD96-B084-4EF7-9A38-7FAAB1AF9B69}"/>
              </a:ext>
            </a:extLst>
          </p:cNvPr>
          <p:cNvSpPr/>
          <p:nvPr/>
        </p:nvSpPr>
        <p:spPr>
          <a:xfrm>
            <a:off x="483010" y="227557"/>
            <a:ext cx="2564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Brzina rada srca 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011B88ED-9405-48FA-8489-0DCCE12C0566}"/>
              </a:ext>
            </a:extLst>
          </p:cNvPr>
          <p:cNvSpPr/>
          <p:nvPr/>
        </p:nvSpPr>
        <p:spPr>
          <a:xfrm>
            <a:off x="483010" y="992331"/>
            <a:ext cx="4578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 </a:t>
            </a: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 nadzorom živčanog sustava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66" name="Picture 2" descr="Slikovni rezultat za heart beating fast gif">
            <a:extLst>
              <a:ext uri="{FF2B5EF4-FFF2-40B4-BE49-F238E27FC236}">
                <a16:creationId xmlns:a16="http://schemas.microsoft.com/office/drawing/2014/main" id="{8DF60CBB-E8B6-417F-BEEF-AD22EC2B4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765" y="2248308"/>
            <a:ext cx="3734413" cy="37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69CE16C8-AD12-4ACA-8491-915BDC510235}"/>
              </a:ext>
            </a:extLst>
          </p:cNvPr>
          <p:cNvSpPr/>
          <p:nvPr/>
        </p:nvSpPr>
        <p:spPr>
          <a:xfrm>
            <a:off x="483010" y="1526272"/>
            <a:ext cx="592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 </a:t>
            </a: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ovisi o energetskim potrebama organizma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AC32B83-B73C-4E57-B4EA-41DB53CC8306}"/>
              </a:ext>
            </a:extLst>
          </p:cNvPr>
          <p:cNvSpPr/>
          <p:nvPr/>
        </p:nvSpPr>
        <p:spPr>
          <a:xfrm>
            <a:off x="3265878" y="2248308"/>
            <a:ext cx="5878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stanju mirovanja -&gt; steže se i opušta približno 60 do 80 puta u minuti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7BE46334-3EDB-4941-88C1-AA7E52385000}"/>
              </a:ext>
            </a:extLst>
          </p:cNvPr>
          <p:cNvSpPr/>
          <p:nvPr/>
        </p:nvSpPr>
        <p:spPr>
          <a:xfrm>
            <a:off x="3265878" y="3357481"/>
            <a:ext cx="6188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fizička aktivnost -&gt; brzina se povećava</a:t>
            </a:r>
            <a:b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doprema se dovoljno kisika i hranjivih tvari kako bi se oslobodila potrebna energija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B5682CFF-9592-48F9-8781-11EFA2166E7A}"/>
              </a:ext>
            </a:extLst>
          </p:cNvPr>
          <p:cNvSpPr/>
          <p:nvPr/>
        </p:nvSpPr>
        <p:spPr>
          <a:xfrm>
            <a:off x="3265878" y="5100895"/>
            <a:ext cx="3833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broj otkucaja srca -&gt; puls 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91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jagram toka: Kraj 10">
            <a:extLst>
              <a:ext uri="{FF2B5EF4-FFF2-40B4-BE49-F238E27FC236}">
                <a16:creationId xmlns:a16="http://schemas.microsoft.com/office/drawing/2014/main" id="{CE9F2176-1C6E-49A6-B7FA-334895BFA830}"/>
              </a:ext>
            </a:extLst>
          </p:cNvPr>
          <p:cNvSpPr/>
          <p:nvPr/>
        </p:nvSpPr>
        <p:spPr>
          <a:xfrm>
            <a:off x="1769864" y="386498"/>
            <a:ext cx="5604272" cy="2339039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solidFill>
                <a:srgbClr val="E27ACE"/>
              </a:solidFill>
            </a:endParaRPr>
          </a:p>
        </p:txBody>
      </p:sp>
      <p:sp>
        <p:nvSpPr>
          <p:cNvPr id="13" name="TekstniOkvir 10">
            <a:extLst>
              <a:ext uri="{FF2B5EF4-FFF2-40B4-BE49-F238E27FC236}">
                <a16:creationId xmlns:a16="http://schemas.microsoft.com/office/drawing/2014/main" id="{6760A584-C4B6-4E9D-AE27-C7BC35DD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020" y="895148"/>
            <a:ext cx="54539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ambria" panose="02040503050406030204" pitchFamily="18" charset="0"/>
                <a:ea typeface="Cambria" panose="02040503050406030204" pitchFamily="18" charset="0"/>
              </a:rPr>
              <a:t>Rješavanje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ambria" panose="02040503050406030204" pitchFamily="18" charset="0"/>
                <a:ea typeface="Cambria" panose="02040503050406030204" pitchFamily="18" charset="0"/>
              </a:rPr>
              <a:t>Radnog listića za ponavljanje</a:t>
            </a:r>
          </a:p>
        </p:txBody>
      </p:sp>
      <p:pic>
        <p:nvPicPr>
          <p:cNvPr id="3074" name="Picture 2" descr="3d man sitting on a big red question mark and reading a book isolated over  white background with shadow 3D rendering ilustração do Stock | Adobe Stock">
            <a:extLst>
              <a:ext uri="{FF2B5EF4-FFF2-40B4-BE49-F238E27FC236}">
                <a16:creationId xmlns:a16="http://schemas.microsoft.com/office/drawing/2014/main" id="{D3806A01-D2CB-450E-9B6E-3B1EAF605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-790" r="22474" b="790"/>
          <a:stretch/>
        </p:blipFill>
        <p:spPr bwMode="auto">
          <a:xfrm>
            <a:off x="3493394" y="2725538"/>
            <a:ext cx="2397042" cy="41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03D6EAF4-B3AB-438E-A894-C21B9F53508D}"/>
              </a:ext>
            </a:extLst>
          </p:cNvPr>
          <p:cNvSpPr/>
          <p:nvPr/>
        </p:nvSpPr>
        <p:spPr>
          <a:xfrm>
            <a:off x="608016" y="3479911"/>
            <a:ext cx="2636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srčano-žilni sustav 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A60A320-4DA7-441E-AEBE-996CB1D4A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1" t="2339" r="13769" b="3391"/>
          <a:stretch/>
        </p:blipFill>
        <p:spPr>
          <a:xfrm>
            <a:off x="6012343" y="534179"/>
            <a:ext cx="3120846" cy="5614736"/>
          </a:xfrm>
          <a:prstGeom prst="rect">
            <a:avLst/>
          </a:prstGeom>
        </p:spPr>
      </p:pic>
      <p:sp>
        <p:nvSpPr>
          <p:cNvPr id="7" name="Oblačić za govor: pravokutnik sa zaobljenim kutovima 6">
            <a:extLst>
              <a:ext uri="{FF2B5EF4-FFF2-40B4-BE49-F238E27FC236}">
                <a16:creationId xmlns:a16="http://schemas.microsoft.com/office/drawing/2014/main" id="{B13CF7B8-2632-4C72-AFC3-6924C5BD6937}"/>
              </a:ext>
            </a:extLst>
          </p:cNvPr>
          <p:cNvSpPr/>
          <p:nvPr/>
        </p:nvSpPr>
        <p:spPr>
          <a:xfrm>
            <a:off x="1223284" y="274442"/>
            <a:ext cx="4976301" cy="1168130"/>
          </a:xfrm>
          <a:prstGeom prst="wedgeRoundRectCallout">
            <a:avLst>
              <a:gd name="adj1" fmla="val 59377"/>
              <a:gd name="adj2" fmla="val 15358"/>
              <a:gd name="adj3" fmla="val 16667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BE06ED7-2F9A-405F-86B1-67532F7795B7}"/>
              </a:ext>
            </a:extLst>
          </p:cNvPr>
          <p:cNvSpPr/>
          <p:nvPr/>
        </p:nvSpPr>
        <p:spPr>
          <a:xfrm>
            <a:off x="1449714" y="398549"/>
            <a:ext cx="4572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Koji organi čine optjecajni sustav čovjeka?</a:t>
            </a: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9E3A41CF-603D-48D7-B699-832A44EA5D59}"/>
              </a:ext>
            </a:extLst>
          </p:cNvPr>
          <p:cNvCxnSpPr/>
          <p:nvPr/>
        </p:nvCxnSpPr>
        <p:spPr>
          <a:xfrm flipV="1">
            <a:off x="5496612" y="2056957"/>
            <a:ext cx="2142365" cy="8229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4BF1474-AE07-41F2-B022-6CCBF4F4CF9E}"/>
              </a:ext>
            </a:extLst>
          </p:cNvPr>
          <p:cNvSpPr txBox="1"/>
          <p:nvPr/>
        </p:nvSpPr>
        <p:spPr>
          <a:xfrm>
            <a:off x="4749801" y="2698911"/>
            <a:ext cx="72680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srce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1D04A571-DEAA-4FAB-AA88-13DC267AD0F5}"/>
              </a:ext>
            </a:extLst>
          </p:cNvPr>
          <p:cNvCxnSpPr>
            <a:cxnSpLocks/>
          </p:cNvCxnSpPr>
          <p:nvPr/>
        </p:nvCxnSpPr>
        <p:spPr>
          <a:xfrm flipV="1">
            <a:off x="5517319" y="3417088"/>
            <a:ext cx="1738247" cy="865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7D86F4EA-F861-44DB-A788-7B3A2BA6DFD8}"/>
              </a:ext>
            </a:extLst>
          </p:cNvPr>
          <p:cNvCxnSpPr>
            <a:cxnSpLocks/>
          </p:cNvCxnSpPr>
          <p:nvPr/>
        </p:nvCxnSpPr>
        <p:spPr>
          <a:xfrm>
            <a:off x="5517319" y="4303907"/>
            <a:ext cx="2441028" cy="5786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3C4D3DB-5E3A-4398-84F8-5218BE11A2B3}"/>
              </a:ext>
            </a:extLst>
          </p:cNvPr>
          <p:cNvSpPr txBox="1"/>
          <p:nvPr/>
        </p:nvSpPr>
        <p:spPr>
          <a:xfrm>
            <a:off x="4036379" y="4091724"/>
            <a:ext cx="147668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krvne žile</a:t>
            </a:r>
          </a:p>
        </p:txBody>
      </p:sp>
      <p:sp>
        <p:nvSpPr>
          <p:cNvPr id="14" name="Lijeva vitičasta zagrada 13">
            <a:extLst>
              <a:ext uri="{FF2B5EF4-FFF2-40B4-BE49-F238E27FC236}">
                <a16:creationId xmlns:a16="http://schemas.microsoft.com/office/drawing/2014/main" id="{9758A673-CB6D-415F-B367-A6DCE605E1E1}"/>
              </a:ext>
            </a:extLst>
          </p:cNvPr>
          <p:cNvSpPr/>
          <p:nvPr/>
        </p:nvSpPr>
        <p:spPr>
          <a:xfrm>
            <a:off x="3473930" y="2503669"/>
            <a:ext cx="475010" cy="241415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10" grpId="0" animBg="1"/>
      <p:bldP spid="1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lačić za govor: pravokutnik sa zaobljenim kutovima 4">
            <a:extLst>
              <a:ext uri="{FF2B5EF4-FFF2-40B4-BE49-F238E27FC236}">
                <a16:creationId xmlns:a16="http://schemas.microsoft.com/office/drawing/2014/main" id="{BD8F2A60-0F68-4635-AC3C-8FDF3E8ECEAE}"/>
              </a:ext>
            </a:extLst>
          </p:cNvPr>
          <p:cNvSpPr/>
          <p:nvPr/>
        </p:nvSpPr>
        <p:spPr>
          <a:xfrm>
            <a:off x="830552" y="131842"/>
            <a:ext cx="5694948" cy="1168130"/>
          </a:xfrm>
          <a:prstGeom prst="wedgeRoundRectCallout">
            <a:avLst>
              <a:gd name="adj1" fmla="val 59377"/>
              <a:gd name="adj2" fmla="val 15358"/>
              <a:gd name="adj3" fmla="val 16667"/>
            </a:avLst>
          </a:prstGeom>
          <a:noFill/>
          <a:ln w="28575">
            <a:solidFill>
              <a:srgbClr val="FF4F4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3E1AC7F0-24C2-4E25-8AE0-13AB3C717EED}"/>
              </a:ext>
            </a:extLst>
          </p:cNvPr>
          <p:cNvSpPr/>
          <p:nvPr/>
        </p:nvSpPr>
        <p:spPr>
          <a:xfrm>
            <a:off x="866395" y="210099"/>
            <a:ext cx="5496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Od koje je vrste tkiva izgrađeno srce? Objasni svoj odgovor.</a:t>
            </a:r>
          </a:p>
        </p:txBody>
      </p:sp>
      <p:pic>
        <p:nvPicPr>
          <p:cNvPr id="1026" name="Picture 2" descr="Slikovni rezultat za human heart">
            <a:extLst>
              <a:ext uri="{FF2B5EF4-FFF2-40B4-BE49-F238E27FC236}">
                <a16:creationId xmlns:a16="http://schemas.microsoft.com/office/drawing/2014/main" id="{21D1124C-27E5-4D18-B1EF-1FD33DA4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1596189"/>
            <a:ext cx="3665621" cy="366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vezana slika">
            <a:extLst>
              <a:ext uri="{FF2B5EF4-FFF2-40B4-BE49-F238E27FC236}">
                <a16:creationId xmlns:a16="http://schemas.microsoft.com/office/drawing/2014/main" id="{F088D66B-13E0-4C22-BE3E-9D10A0521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76" y="1832945"/>
            <a:ext cx="2798036" cy="34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97D4E38E-BB58-484D-8D18-CACD56964E7F}"/>
              </a:ext>
            </a:extLst>
          </p:cNvPr>
          <p:cNvCxnSpPr/>
          <p:nvPr/>
        </p:nvCxnSpPr>
        <p:spPr>
          <a:xfrm>
            <a:off x="3065033" y="3428999"/>
            <a:ext cx="25346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2322FB78-6DF4-4ED9-8D2B-5DCFA4B57EEE}"/>
              </a:ext>
            </a:extLst>
          </p:cNvPr>
          <p:cNvSpPr txBox="1"/>
          <p:nvPr/>
        </p:nvSpPr>
        <p:spPr>
          <a:xfrm>
            <a:off x="6070862" y="5291794"/>
            <a:ext cx="19405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mišićno tkivo</a:t>
            </a:r>
          </a:p>
        </p:txBody>
      </p:sp>
    </p:spTree>
    <p:extLst>
      <p:ext uri="{BB962C8B-B14F-4D97-AF65-F5344CB8AC3E}">
        <p14:creationId xmlns:p14="http://schemas.microsoft.com/office/powerpoint/2010/main" val="35797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F07080E4-6E36-40B9-80A5-18BE46462079}"/>
              </a:ext>
            </a:extLst>
          </p:cNvPr>
          <p:cNvSpPr/>
          <p:nvPr/>
        </p:nvSpPr>
        <p:spPr>
          <a:xfrm>
            <a:off x="140368" y="1200410"/>
            <a:ext cx="5506453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šuplji </a:t>
            </a: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mišićni organ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 središnjem dijelu prsne šupljine 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9AEF44AD-9E5D-42B5-891C-E799DA65955E}"/>
              </a:ext>
            </a:extLst>
          </p:cNvPr>
          <p:cNvSpPr/>
          <p:nvPr/>
        </p:nvSpPr>
        <p:spPr>
          <a:xfrm>
            <a:off x="290214" y="179427"/>
            <a:ext cx="112922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SRCE</a:t>
            </a:r>
            <a:endParaRPr lang="hr-HR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47852EB7-93B9-4461-9AF9-0CC6A963E606}"/>
              </a:ext>
            </a:extLst>
          </p:cNvPr>
          <p:cNvSpPr/>
          <p:nvPr/>
        </p:nvSpPr>
        <p:spPr>
          <a:xfrm>
            <a:off x="140368" y="2492704"/>
            <a:ext cx="5229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Comic Sans MS" panose="030F0702030302020204" pitchFamily="66" charset="0"/>
              <a:buChar char="–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zaštićeno je kostima prsnog koša</a:t>
            </a:r>
            <a:endParaRPr lang="hr-HR" sz="2400" dirty="0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C515F0F5-30B0-46D0-80B8-191E4159D069}"/>
              </a:ext>
            </a:extLst>
          </p:cNvPr>
          <p:cNvSpPr/>
          <p:nvPr/>
        </p:nvSpPr>
        <p:spPr>
          <a:xfrm>
            <a:off x="242607" y="3572520"/>
            <a:ext cx="5496941" cy="1696234"/>
          </a:xfrm>
          <a:prstGeom prst="rect">
            <a:avLst/>
          </a:prstGeom>
          <a:solidFill>
            <a:schemeClr val="bg1"/>
          </a:solidFill>
          <a:ln w="19050">
            <a:solidFill>
              <a:srgbClr val="FF4F4F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ULOGA: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potiskuje krv u krvne žile 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omogućuje protok krvi kroz tijelo</a:t>
            </a:r>
            <a:endParaRPr lang="hr-HR" sz="2400" dirty="0"/>
          </a:p>
        </p:txBody>
      </p:sp>
      <p:pic>
        <p:nvPicPr>
          <p:cNvPr id="1026" name="Picture 2" descr="Srce – Wikipedija">
            <a:extLst>
              <a:ext uri="{FF2B5EF4-FFF2-40B4-BE49-F238E27FC236}">
                <a16:creationId xmlns:a16="http://schemas.microsoft.com/office/drawing/2014/main" id="{74A38D2C-A119-45CB-9C45-4E4AECC42A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46" y="559129"/>
            <a:ext cx="25717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137D4066-4D96-4952-9FB7-6D291D58F43B}"/>
              </a:ext>
            </a:extLst>
          </p:cNvPr>
          <p:cNvSpPr/>
          <p:nvPr/>
        </p:nvSpPr>
        <p:spPr>
          <a:xfrm>
            <a:off x="6461355" y="2278613"/>
            <a:ext cx="2252841" cy="621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100" dirty="0"/>
              <a:t>Izvor: https://hr.wikipedia.org/wiki/Srce#/media/Datoteka:CG_Heart.gif</a:t>
            </a:r>
          </a:p>
        </p:txBody>
      </p:sp>
      <p:pic>
        <p:nvPicPr>
          <p:cNvPr id="1028" name="Picture 4" descr="Zdravstvena njega bolesnika na ekstrakorporalnoj membranskoj oksigenaciji">
            <a:extLst>
              <a:ext uri="{FF2B5EF4-FFF2-40B4-BE49-F238E27FC236}">
                <a16:creationId xmlns:a16="http://schemas.microsoft.com/office/drawing/2014/main" id="{37A2328D-7A6E-4176-83F1-4B386836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83" y="3212822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avokutnik 14">
            <a:extLst>
              <a:ext uri="{FF2B5EF4-FFF2-40B4-BE49-F238E27FC236}">
                <a16:creationId xmlns:a16="http://schemas.microsoft.com/office/drawing/2014/main" id="{1B515B67-252F-4006-A199-255627ED3E9A}"/>
              </a:ext>
            </a:extLst>
          </p:cNvPr>
          <p:cNvSpPr/>
          <p:nvPr/>
        </p:nvSpPr>
        <p:spPr>
          <a:xfrm>
            <a:off x="6461355" y="5898285"/>
            <a:ext cx="2579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/>
              <a:t>Izvor: https://repo.ozs.unist.hr/islandora/object/ozs%3A283/datastream/PDF/view</a:t>
            </a:r>
          </a:p>
        </p:txBody>
      </p:sp>
    </p:spTree>
    <p:extLst>
      <p:ext uri="{BB962C8B-B14F-4D97-AF65-F5344CB8AC3E}">
        <p14:creationId xmlns:p14="http://schemas.microsoft.com/office/powerpoint/2010/main" val="8765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F642760-8206-45D5-BE7C-E19B3FD4F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2" b="4940"/>
          <a:stretch/>
        </p:blipFill>
        <p:spPr>
          <a:xfrm>
            <a:off x="1895848" y="529023"/>
            <a:ext cx="5162675" cy="5883899"/>
          </a:xfrm>
          <a:prstGeom prst="rect">
            <a:avLst/>
          </a:prstGeom>
        </p:spPr>
      </p:pic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C63BE3E3-8C61-4F6B-BAC6-6772536217B1}"/>
              </a:ext>
            </a:extLst>
          </p:cNvPr>
          <p:cNvCxnSpPr>
            <a:cxnSpLocks/>
          </p:cNvCxnSpPr>
          <p:nvPr/>
        </p:nvCxnSpPr>
        <p:spPr>
          <a:xfrm>
            <a:off x="2342147" y="2704148"/>
            <a:ext cx="850230" cy="8309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niOkvir 5">
            <a:extLst>
              <a:ext uri="{FF2B5EF4-FFF2-40B4-BE49-F238E27FC236}">
                <a16:creationId xmlns:a16="http://schemas.microsoft.com/office/drawing/2014/main" id="{E2BA8342-2EB2-480E-8E7C-42C37CC1D1DA}"/>
              </a:ext>
            </a:extLst>
          </p:cNvPr>
          <p:cNvSpPr txBox="1"/>
          <p:nvPr/>
        </p:nvSpPr>
        <p:spPr>
          <a:xfrm>
            <a:off x="401052" y="2288650"/>
            <a:ext cx="1941095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desna pretklijetka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9D03EF4B-965F-4FE8-96A0-9C4CB535096B}"/>
              </a:ext>
            </a:extLst>
          </p:cNvPr>
          <p:cNvCxnSpPr>
            <a:cxnSpLocks/>
          </p:cNvCxnSpPr>
          <p:nvPr/>
        </p:nvCxnSpPr>
        <p:spPr>
          <a:xfrm flipH="1" flipV="1">
            <a:off x="5181597" y="5426518"/>
            <a:ext cx="1235243" cy="2854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8AC3FEB0-C316-4A13-8F2E-72D8E7A2E4C9}"/>
              </a:ext>
            </a:extLst>
          </p:cNvPr>
          <p:cNvSpPr txBox="1"/>
          <p:nvPr/>
        </p:nvSpPr>
        <p:spPr>
          <a:xfrm>
            <a:off x="6416839" y="5405647"/>
            <a:ext cx="2502569" cy="461665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lijeva klijetka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94EC226D-12C3-4FEB-9810-E5830C920B5E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514975" y="3535146"/>
            <a:ext cx="15435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88B4C1F-17E7-4896-BD4D-9AFD850366CF}"/>
              </a:ext>
            </a:extLst>
          </p:cNvPr>
          <p:cNvSpPr txBox="1"/>
          <p:nvPr/>
        </p:nvSpPr>
        <p:spPr>
          <a:xfrm>
            <a:off x="7058523" y="3119647"/>
            <a:ext cx="1941095" cy="830997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lijeva pretklijetka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2EFCF455-8FB0-42F3-9E6D-1D4EB719737F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342147" y="4595520"/>
            <a:ext cx="978565" cy="8309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AC21690-D44E-4CD9-B11F-CEE65748ADE1}"/>
              </a:ext>
            </a:extLst>
          </p:cNvPr>
          <p:cNvSpPr txBox="1"/>
          <p:nvPr/>
        </p:nvSpPr>
        <p:spPr>
          <a:xfrm>
            <a:off x="147666" y="5195685"/>
            <a:ext cx="2194481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desna klijetka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4A3CDFBF-F635-4A3A-BD1A-80621F7BA364}"/>
              </a:ext>
            </a:extLst>
          </p:cNvPr>
          <p:cNvSpPr txBox="1"/>
          <p:nvPr/>
        </p:nvSpPr>
        <p:spPr>
          <a:xfrm>
            <a:off x="436018" y="5867312"/>
            <a:ext cx="29196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mišićna pregrada</a:t>
            </a: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F12EFF00-F198-42B9-A232-C226054CD901}"/>
              </a:ext>
            </a:extLst>
          </p:cNvPr>
          <p:cNvCxnSpPr>
            <a:cxnSpLocks/>
          </p:cNvCxnSpPr>
          <p:nvPr/>
        </p:nvCxnSpPr>
        <p:spPr>
          <a:xfrm flipV="1">
            <a:off x="3355678" y="5657351"/>
            <a:ext cx="1362140" cy="4407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7490A2A2-E0A1-4703-A4D8-CD6A76730EFF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090332" y="1874605"/>
            <a:ext cx="2873988" cy="1462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8D92D4E8-E6FA-4E87-9420-857AB51AA61E}"/>
              </a:ext>
            </a:extLst>
          </p:cNvPr>
          <p:cNvSpPr txBox="1"/>
          <p:nvPr/>
        </p:nvSpPr>
        <p:spPr>
          <a:xfrm>
            <a:off x="6964320" y="1459106"/>
            <a:ext cx="1604009" cy="830997"/>
          </a:xfrm>
          <a:prstGeom prst="rect">
            <a:avLst/>
          </a:prstGeom>
          <a:noFill/>
          <a:ln w="28575">
            <a:solidFill>
              <a:srgbClr val="FF4F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srčani zalisci</a:t>
            </a:r>
          </a:p>
        </p:txBody>
      </p:sp>
      <p:cxnSp>
        <p:nvCxnSpPr>
          <p:cNvPr id="29" name="Ravni poveznik sa strelicom 28">
            <a:extLst>
              <a:ext uri="{FF2B5EF4-FFF2-40B4-BE49-F238E27FC236}">
                <a16:creationId xmlns:a16="http://schemas.microsoft.com/office/drawing/2014/main" id="{70443CA6-2CD7-4D5B-ADC8-8E328DA92AD7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477186" y="1874605"/>
            <a:ext cx="2487134" cy="1347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id="{1A735437-6789-420F-9AF4-3BEAD9D598E2}"/>
              </a:ext>
            </a:extLst>
          </p:cNvPr>
          <p:cNvCxnSpPr>
            <a:cxnSpLocks/>
          </p:cNvCxnSpPr>
          <p:nvPr/>
        </p:nvCxnSpPr>
        <p:spPr>
          <a:xfrm flipH="1">
            <a:off x="5357036" y="1889273"/>
            <a:ext cx="1607285" cy="2243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ni poveznik sa strelicom 33">
            <a:extLst>
              <a:ext uri="{FF2B5EF4-FFF2-40B4-BE49-F238E27FC236}">
                <a16:creationId xmlns:a16="http://schemas.microsoft.com/office/drawing/2014/main" id="{00014096-B928-418F-8080-422D7FCC7592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004179" y="1874605"/>
            <a:ext cx="1960141" cy="1870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AC893163-13DA-43B3-BE47-18D255EE9AB2}"/>
              </a:ext>
            </a:extLst>
          </p:cNvPr>
          <p:cNvSpPr txBox="1"/>
          <p:nvPr/>
        </p:nvSpPr>
        <p:spPr>
          <a:xfrm>
            <a:off x="386042" y="3491696"/>
            <a:ext cx="1604009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srčani zalisci</a:t>
            </a:r>
          </a:p>
        </p:txBody>
      </p: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id="{7CDDE1F3-A674-4C4D-8CE2-D18119558D97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990051" y="3398691"/>
            <a:ext cx="2487134" cy="508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ni poveznik sa strelicom 38">
            <a:extLst>
              <a:ext uri="{FF2B5EF4-FFF2-40B4-BE49-F238E27FC236}">
                <a16:creationId xmlns:a16="http://schemas.microsoft.com/office/drawing/2014/main" id="{1EA74A63-7270-4D72-9FE8-8D10C25F69D1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990051" y="3662669"/>
            <a:ext cx="2874668" cy="2445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ni poveznik sa strelicom 40">
            <a:extLst>
              <a:ext uri="{FF2B5EF4-FFF2-40B4-BE49-F238E27FC236}">
                <a16:creationId xmlns:a16="http://schemas.microsoft.com/office/drawing/2014/main" id="{298F363E-1702-4F48-9D07-69D1901E4BCA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990051" y="3624462"/>
            <a:ext cx="1888326" cy="2827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vni poveznik sa strelicom 42">
            <a:extLst>
              <a:ext uri="{FF2B5EF4-FFF2-40B4-BE49-F238E27FC236}">
                <a16:creationId xmlns:a16="http://schemas.microsoft.com/office/drawing/2014/main" id="{F34A8615-4965-4A32-9B09-721D2ABD32D2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990051" y="3907195"/>
            <a:ext cx="1243567" cy="2257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niOkvir 48">
            <a:extLst>
              <a:ext uri="{FF2B5EF4-FFF2-40B4-BE49-F238E27FC236}">
                <a16:creationId xmlns:a16="http://schemas.microsoft.com/office/drawing/2014/main" id="{06CF4A4E-53D1-45FD-A853-B910A17D95C7}"/>
              </a:ext>
            </a:extLst>
          </p:cNvPr>
          <p:cNvSpPr txBox="1"/>
          <p:nvPr/>
        </p:nvSpPr>
        <p:spPr>
          <a:xfrm>
            <a:off x="147665" y="97700"/>
            <a:ext cx="219448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GRAĐA SRCA</a:t>
            </a:r>
          </a:p>
        </p:txBody>
      </p:sp>
      <p:sp>
        <p:nvSpPr>
          <p:cNvPr id="54" name="TekstniOkvir 53">
            <a:extLst>
              <a:ext uri="{FF2B5EF4-FFF2-40B4-BE49-F238E27FC236}">
                <a16:creationId xmlns:a16="http://schemas.microsoft.com/office/drawing/2014/main" id="{2C8E6D71-F57A-4934-B79D-F1E6FE2C8669}"/>
              </a:ext>
            </a:extLst>
          </p:cNvPr>
          <p:cNvSpPr txBox="1"/>
          <p:nvPr/>
        </p:nvSpPr>
        <p:spPr>
          <a:xfrm>
            <a:off x="2214682" y="1176104"/>
            <a:ext cx="1523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venski dio</a:t>
            </a:r>
          </a:p>
        </p:txBody>
      </p:sp>
      <p:sp>
        <p:nvSpPr>
          <p:cNvPr id="55" name="TekstniOkvir 54">
            <a:extLst>
              <a:ext uri="{FF2B5EF4-FFF2-40B4-BE49-F238E27FC236}">
                <a16:creationId xmlns:a16="http://schemas.microsoft.com/office/drawing/2014/main" id="{BC890111-49DD-4922-A66A-6A0B72EC1265}"/>
              </a:ext>
            </a:extLst>
          </p:cNvPr>
          <p:cNvSpPr txBox="1"/>
          <p:nvPr/>
        </p:nvSpPr>
        <p:spPr>
          <a:xfrm>
            <a:off x="6470698" y="813502"/>
            <a:ext cx="18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4F4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arterijski dio</a:t>
            </a:r>
          </a:p>
        </p:txBody>
      </p:sp>
    </p:spTree>
    <p:extLst>
      <p:ext uri="{BB962C8B-B14F-4D97-AF65-F5344CB8AC3E}">
        <p14:creationId xmlns:p14="http://schemas.microsoft.com/office/powerpoint/2010/main" val="3119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5" grpId="0" animBg="1"/>
      <p:bldP spid="21" grpId="0" animBg="1"/>
      <p:bldP spid="26" grpId="0" animBg="1"/>
      <p:bldP spid="36" grpId="0" animBg="1"/>
      <p:bldP spid="49" grpId="0" animBg="1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ovezana slika">
            <a:extLst>
              <a:ext uri="{FF2B5EF4-FFF2-40B4-BE49-F238E27FC236}">
                <a16:creationId xmlns:a16="http://schemas.microsoft.com/office/drawing/2014/main" id="{7F3FB7F9-39A3-498F-85A6-110F46D6A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94" y="597665"/>
            <a:ext cx="7181923" cy="566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jagram toka: Kraj 7">
            <a:extLst>
              <a:ext uri="{FF2B5EF4-FFF2-40B4-BE49-F238E27FC236}">
                <a16:creationId xmlns:a16="http://schemas.microsoft.com/office/drawing/2014/main" id="{9A071C5A-AC1B-4073-9E58-DAE4C6145C1E}"/>
              </a:ext>
            </a:extLst>
          </p:cNvPr>
          <p:cNvSpPr/>
          <p:nvPr/>
        </p:nvSpPr>
        <p:spPr>
          <a:xfrm>
            <a:off x="90611" y="925418"/>
            <a:ext cx="4189158" cy="4126557"/>
          </a:xfrm>
          <a:prstGeom prst="flowChartTerminator">
            <a:avLst/>
          </a:prstGeom>
          <a:solidFill>
            <a:srgbClr val="FFA2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E27A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4CDF90FD-4C85-44E0-94A6-ABAD098A363A}"/>
              </a:ext>
            </a:extLst>
          </p:cNvPr>
          <p:cNvSpPr/>
          <p:nvPr/>
        </p:nvSpPr>
        <p:spPr>
          <a:xfrm>
            <a:off x="240383" y="1685888"/>
            <a:ext cx="3889613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400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Zadatak</a:t>
            </a: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individualan rad</a:t>
            </a:r>
          </a:p>
          <a:p>
            <a:pPr lvl="0" algn="ctr"/>
            <a:endParaRPr lang="hr-HR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Promotri animaciju i opiši ulogu srčanih zalistaka u protoku krvi kroz srce.</a:t>
            </a:r>
          </a:p>
          <a:p>
            <a:pPr lvl="0" algn="ctr"/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 algn="ctr"/>
            <a:endParaRPr lang="hr-HR" sz="2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likovni rezultat za heart valves function gif">
            <a:extLst>
              <a:ext uri="{FF2B5EF4-FFF2-40B4-BE49-F238E27FC236}">
                <a16:creationId xmlns:a16="http://schemas.microsoft.com/office/drawing/2014/main" id="{5E0600D8-8260-47B5-9A1D-E7741CE318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26" y="1650540"/>
            <a:ext cx="3096402" cy="37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7E9D514F-13B9-447A-B319-1FB3D2E90DEC}"/>
              </a:ext>
            </a:extLst>
          </p:cNvPr>
          <p:cNvSpPr/>
          <p:nvPr/>
        </p:nvSpPr>
        <p:spPr>
          <a:xfrm>
            <a:off x="150830" y="976415"/>
            <a:ext cx="8269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osiguravaju </a:t>
            </a:r>
            <a:r>
              <a:rPr lang="hr-HR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jednosmjeran protok krvi</a:t>
            </a: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949DA54B-0199-4702-8F8D-2D16DDF3506C}"/>
              </a:ext>
            </a:extLst>
          </p:cNvPr>
          <p:cNvSpPr/>
          <p:nvPr/>
        </p:nvSpPr>
        <p:spPr>
          <a:xfrm>
            <a:off x="207222" y="240735"/>
            <a:ext cx="2666949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SRČANI ZALISCI</a:t>
            </a:r>
            <a:endParaRPr lang="hr-H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C6773B1F-CD41-49FA-90B6-13D083A678A5}"/>
              </a:ext>
            </a:extLst>
          </p:cNvPr>
          <p:cNvSpPr/>
          <p:nvPr/>
        </p:nvSpPr>
        <p:spPr>
          <a:xfrm>
            <a:off x="0" y="2325452"/>
            <a:ext cx="6155007" cy="33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mišići pretklijetki se opuste 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krv ulazi u pretklijetke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mišići pretklijetki se stegnu 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krv se iz pretklijetki potisne u klijetke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mišići klijetki se stegnu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hr-HR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krv se potisne iz srca u krvne žile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lačić za govor: pravokutnik sa zaobljenim kutovima 5">
            <a:extLst>
              <a:ext uri="{FF2B5EF4-FFF2-40B4-BE49-F238E27FC236}">
                <a16:creationId xmlns:a16="http://schemas.microsoft.com/office/drawing/2014/main" id="{F9984CF1-EBB1-4011-9965-FFF53454B096}"/>
              </a:ext>
            </a:extLst>
          </p:cNvPr>
          <p:cNvSpPr/>
          <p:nvPr/>
        </p:nvSpPr>
        <p:spPr>
          <a:xfrm>
            <a:off x="566245" y="225944"/>
            <a:ext cx="5752401" cy="1334247"/>
          </a:xfrm>
          <a:prstGeom prst="wedgeRoundRectCallout">
            <a:avLst>
              <a:gd name="adj1" fmla="val 59377"/>
              <a:gd name="adj2" fmla="val 15358"/>
              <a:gd name="adj3" fmla="val 16667"/>
            </a:avLst>
          </a:prstGeom>
          <a:noFill/>
          <a:ln w="19050">
            <a:solidFill>
              <a:srgbClr val="FF4F4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D205D25-1AC9-485F-9C97-91BF57476526}"/>
              </a:ext>
            </a:extLst>
          </p:cNvPr>
          <p:cNvSpPr/>
          <p:nvPr/>
        </p:nvSpPr>
        <p:spPr>
          <a:xfrm>
            <a:off x="444543" y="246015"/>
            <a:ext cx="59958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Mijenja li se tlak u </a:t>
            </a:r>
            <a:b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pretklijetkama i klijetkama tijekom njihova stezanja i opuštanja? </a:t>
            </a:r>
          </a:p>
          <a:p>
            <a:pPr algn="ctr"/>
            <a:r>
              <a:rPr lang="hr-HR" sz="26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98" name="Picture 2" descr="Slikovni rezultat za systolic and diastolic blood pressure">
            <a:extLst>
              <a:ext uri="{FF2B5EF4-FFF2-40B4-BE49-F238E27FC236}">
                <a16:creationId xmlns:a16="http://schemas.microsoft.com/office/drawing/2014/main" id="{83517FE3-3895-4441-A0FB-5192EF979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r="61343" b="24616"/>
          <a:stretch/>
        </p:blipFill>
        <p:spPr bwMode="auto">
          <a:xfrm>
            <a:off x="1672986" y="2028831"/>
            <a:ext cx="2088108" cy="290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6E709E7-EF02-4BB2-9B09-70016BE25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61" r="10199" b="21432"/>
          <a:stretch/>
        </p:blipFill>
        <p:spPr>
          <a:xfrm>
            <a:off x="5181666" y="1997606"/>
            <a:ext cx="2197289" cy="3030870"/>
          </a:xfrm>
          <a:prstGeom prst="rect">
            <a:avLst/>
          </a:prstGeom>
        </p:spPr>
      </p:pic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9A4D1B35-B512-48C4-A36E-411052760136}"/>
              </a:ext>
            </a:extLst>
          </p:cNvPr>
          <p:cNvCxnSpPr>
            <a:cxnSpLocks/>
          </p:cNvCxnSpPr>
          <p:nvPr/>
        </p:nvCxnSpPr>
        <p:spPr>
          <a:xfrm>
            <a:off x="4049918" y="3482850"/>
            <a:ext cx="856334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E8370C7-0821-446A-9E2C-543B436871F8}"/>
              </a:ext>
            </a:extLst>
          </p:cNvPr>
          <p:cNvSpPr txBox="1"/>
          <p:nvPr/>
        </p:nvSpPr>
        <p:spPr>
          <a:xfrm>
            <a:off x="1508838" y="5087297"/>
            <a:ext cx="224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stezanje klijetki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ADCE4ED-0E2F-4351-8B40-95B43178F632}"/>
              </a:ext>
            </a:extLst>
          </p:cNvPr>
          <p:cNvSpPr txBox="1"/>
          <p:nvPr/>
        </p:nvSpPr>
        <p:spPr>
          <a:xfrm>
            <a:off x="4929483" y="5087296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opuštanje klijetki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47E0EDA-945E-404F-BA5A-F1F8E92FC68D}"/>
              </a:ext>
            </a:extLst>
          </p:cNvPr>
          <p:cNvSpPr txBox="1"/>
          <p:nvPr/>
        </p:nvSpPr>
        <p:spPr>
          <a:xfrm>
            <a:off x="208482" y="3110037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viši tlak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E700B47B-AE61-457A-9E3B-3B774A22BF2F}"/>
              </a:ext>
            </a:extLst>
          </p:cNvPr>
          <p:cNvSpPr txBox="1"/>
          <p:nvPr/>
        </p:nvSpPr>
        <p:spPr>
          <a:xfrm>
            <a:off x="7471014" y="3110036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niži tlak</a:t>
            </a:r>
          </a:p>
        </p:txBody>
      </p:sp>
    </p:spTree>
    <p:extLst>
      <p:ext uri="{BB962C8B-B14F-4D97-AF65-F5344CB8AC3E}">
        <p14:creationId xmlns:p14="http://schemas.microsoft.com/office/powerpoint/2010/main" val="32981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 za govor: pravokutnik sa zaobljenim kutovima 1">
            <a:extLst>
              <a:ext uri="{FF2B5EF4-FFF2-40B4-BE49-F238E27FC236}">
                <a16:creationId xmlns:a16="http://schemas.microsoft.com/office/drawing/2014/main" id="{B2E5BBCB-5B95-497D-884F-2F6EDAF211C6}"/>
              </a:ext>
            </a:extLst>
          </p:cNvPr>
          <p:cNvSpPr/>
          <p:nvPr/>
        </p:nvSpPr>
        <p:spPr>
          <a:xfrm>
            <a:off x="566245" y="225944"/>
            <a:ext cx="5752401" cy="556481"/>
          </a:xfrm>
          <a:prstGeom prst="wedgeRoundRectCallout">
            <a:avLst>
              <a:gd name="adj1" fmla="val 59377"/>
              <a:gd name="adj2" fmla="val 15358"/>
              <a:gd name="adj3" fmla="val 16667"/>
            </a:avLst>
          </a:prstGeom>
          <a:noFill/>
          <a:ln w="19050">
            <a:solidFill>
              <a:srgbClr val="FF4F4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F7A17CE3-01FE-4A17-A1D5-5F4FFE5B4990}"/>
              </a:ext>
            </a:extLst>
          </p:cNvPr>
          <p:cNvSpPr/>
          <p:nvPr/>
        </p:nvSpPr>
        <p:spPr>
          <a:xfrm>
            <a:off x="444543" y="246015"/>
            <a:ext cx="59958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Comic Sans MS" panose="030F0702030302020204" pitchFamily="66" charset="0"/>
              </a:rPr>
              <a:t>RADIONICA: SECIRANJE SRCA</a:t>
            </a:r>
          </a:p>
          <a:p>
            <a:pPr algn="ctr"/>
            <a:r>
              <a:rPr lang="hr-HR" sz="2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5B38D8E-20F9-4E32-A9AE-3FB35360A5D7}"/>
              </a:ext>
            </a:extLst>
          </p:cNvPr>
          <p:cNvSpPr/>
          <p:nvPr/>
        </p:nvSpPr>
        <p:spPr>
          <a:xfrm>
            <a:off x="141402" y="1029062"/>
            <a:ext cx="8719794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POTREBAN PRIBOR I MATERIJAL ZA SEKCIJU SVINJSKOGA SRCA</a:t>
            </a:r>
          </a:p>
          <a:p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•	4-6 svježih svinjskih srca,</a:t>
            </a:r>
          </a:p>
          <a:p>
            <a:pPr>
              <a:spcAft>
                <a:spcPts val="600"/>
              </a:spcAft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•	4-6 kadica za sekciju i najmanje 2 pribora za sekciju za svaku skupinu,</a:t>
            </a:r>
          </a:p>
          <a:p>
            <a:pPr>
              <a:spcAft>
                <a:spcPts val="600"/>
              </a:spcAft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•	crvene i plave slamke,</a:t>
            </a:r>
          </a:p>
          <a:p>
            <a:pPr>
              <a:spcAft>
                <a:spcPts val="600"/>
              </a:spcAft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•	medicinske jednokratne rukavice za svakog učenika,</a:t>
            </a:r>
          </a:p>
          <a:p>
            <a:pPr>
              <a:spcAft>
                <a:spcPts val="600"/>
              </a:spcAft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•	vreće za smeće u koje će se baciti otpad nakon sekcije,</a:t>
            </a:r>
          </a:p>
          <a:p>
            <a:pPr>
              <a:spcAft>
                <a:spcPts val="600"/>
              </a:spcAft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•	sredstvo za pranje i krpice za pranje kadica, pribora za sekciju i stolova,</a:t>
            </a:r>
          </a:p>
          <a:p>
            <a:pPr>
              <a:spcAft>
                <a:spcPts val="600"/>
              </a:spcAft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•	radni listić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757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5922</TotalTime>
  <Words>312</Words>
  <Application>Microsoft Office PowerPoint</Application>
  <PresentationFormat>Prikaz na zaslonu (4:3)</PresentationFormat>
  <Paragraphs>78</Paragraphs>
  <Slides>13</Slides>
  <Notes>3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Comic Sans MS</vt:lpstr>
      <vt:lpstr>Times New Roman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Dorotea Vrbanovic</dc:creator>
  <cp:lastModifiedBy>Dragana Mamić</cp:lastModifiedBy>
  <cp:revision>313</cp:revision>
  <dcterms:created xsi:type="dcterms:W3CDTF">2018-08-06T12:13:20Z</dcterms:created>
  <dcterms:modified xsi:type="dcterms:W3CDTF">2024-05-22T08:14:02Z</dcterms:modified>
</cp:coreProperties>
</file>