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72" r:id="rId4"/>
    <p:sldId id="281" r:id="rId5"/>
    <p:sldId id="266" r:id="rId6"/>
    <p:sldId id="280" r:id="rId7"/>
    <p:sldId id="282" r:id="rId8"/>
    <p:sldId id="273" r:id="rId9"/>
    <p:sldId id="261" r:id="rId10"/>
    <p:sldId id="270" r:id="rId11"/>
    <p:sldId id="262" r:id="rId12"/>
    <p:sldId id="275" r:id="rId13"/>
    <p:sldId id="263" r:id="rId14"/>
    <p:sldId id="268" r:id="rId15"/>
    <p:sldId id="277" r:id="rId16"/>
    <p:sldId id="283" r:id="rId17"/>
    <p:sldId id="271" r:id="rId18"/>
    <p:sldId id="269" r:id="rId19"/>
    <p:sldId id="284" r:id="rId2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8" autoAdjust="0"/>
    <p:restoredTop sz="83623" autoAdjust="0"/>
  </p:normalViewPr>
  <p:slideViewPr>
    <p:cSldViewPr>
      <p:cViewPr>
        <p:scale>
          <a:sx n="75" d="100"/>
          <a:sy n="75" d="100"/>
        </p:scale>
        <p:origin x="-1740" y="-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7" Type="http://schemas.openxmlformats.org/officeDocument/2006/relationships/image" Target="../media/image60.wmf"/><Relationship Id="rId2" Type="http://schemas.openxmlformats.org/officeDocument/2006/relationships/image" Target="../media/image56.wmf"/><Relationship Id="rId1" Type="http://schemas.openxmlformats.org/officeDocument/2006/relationships/image" Target="../media/image55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7" Type="http://schemas.openxmlformats.org/officeDocument/2006/relationships/image" Target="../media/image67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4" Type="http://schemas.openxmlformats.org/officeDocument/2006/relationships/image" Target="../media/image82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11" Type="http://schemas.openxmlformats.org/officeDocument/2006/relationships/image" Target="../media/image23.wmf"/><Relationship Id="rId5" Type="http://schemas.openxmlformats.org/officeDocument/2006/relationships/image" Target="../media/image17.wmf"/><Relationship Id="rId10" Type="http://schemas.openxmlformats.org/officeDocument/2006/relationships/image" Target="../media/image22.wmf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37-4019-4F93-BAA3-D4528FD5E826}" type="datetimeFigureOut">
              <a:rPr lang="hr-HR" smtClean="0"/>
              <a:pPr/>
              <a:t>7.11.2018.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37-4019-4F93-BAA3-D4528FD5E826}" type="datetimeFigureOut">
              <a:rPr lang="hr-HR" smtClean="0"/>
              <a:pPr/>
              <a:t>7.11.2018.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37-4019-4F93-BAA3-D4528FD5E826}" type="datetimeFigureOut">
              <a:rPr lang="hr-HR" smtClean="0"/>
              <a:pPr/>
              <a:t>7.11.2018.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37-4019-4F93-BAA3-D4528FD5E826}" type="datetimeFigureOut">
              <a:rPr lang="hr-HR" smtClean="0"/>
              <a:pPr/>
              <a:t>7.11.2018.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110C-18AF-4E51-A85E-2A0297374C65}" type="datetimeFigureOut">
              <a:rPr lang="hr-HR" smtClean="0"/>
              <a:pPr/>
              <a:t>7.11.2018.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994-14E5-48BE-B84B-9EC06512A2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110C-18AF-4E51-A85E-2A0297374C65}" type="datetimeFigureOut">
              <a:rPr lang="hr-HR" smtClean="0"/>
              <a:pPr/>
              <a:t>7.11.2018.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994-14E5-48BE-B84B-9EC06512A2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110C-18AF-4E51-A85E-2A0297374C65}" type="datetimeFigureOut">
              <a:rPr lang="hr-HR" smtClean="0"/>
              <a:pPr/>
              <a:t>7.11.2018.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994-14E5-48BE-B84B-9EC06512A2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110C-18AF-4E51-A85E-2A0297374C65}" type="datetimeFigureOut">
              <a:rPr lang="hr-HR" smtClean="0"/>
              <a:pPr/>
              <a:t>7.11.2018.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994-14E5-48BE-B84B-9EC06512A2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110C-18AF-4E51-A85E-2A0297374C65}" type="datetimeFigureOut">
              <a:rPr lang="hr-HR" smtClean="0"/>
              <a:pPr/>
              <a:t>7.11.2018.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994-14E5-48BE-B84B-9EC06512A2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110C-18AF-4E51-A85E-2A0297374C65}" type="datetimeFigureOut">
              <a:rPr lang="hr-HR" smtClean="0"/>
              <a:pPr/>
              <a:t>7.11.2018.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994-14E5-48BE-B84B-9EC06512A2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110C-18AF-4E51-A85E-2A0297374C65}" type="datetimeFigureOut">
              <a:rPr lang="hr-HR" smtClean="0"/>
              <a:pPr/>
              <a:t>7.11.2018.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994-14E5-48BE-B84B-9EC06512A2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400"/>
            </a:lvl1pPr>
          </a:lstStyle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37-4019-4F93-BAA3-D4528FD5E826}" type="datetimeFigureOut">
              <a:rPr lang="hr-HR" smtClean="0"/>
              <a:pPr/>
              <a:t>7.11.2018.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110C-18AF-4E51-A85E-2A0297374C65}" type="datetimeFigureOut">
              <a:rPr lang="hr-HR" smtClean="0"/>
              <a:pPr/>
              <a:t>7.11.2018.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994-14E5-48BE-B84B-9EC06512A2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110C-18AF-4E51-A85E-2A0297374C65}" type="datetimeFigureOut">
              <a:rPr lang="hr-HR" smtClean="0"/>
              <a:pPr/>
              <a:t>7.11.2018.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994-14E5-48BE-B84B-9EC06512A2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110C-18AF-4E51-A85E-2A0297374C65}" type="datetimeFigureOut">
              <a:rPr lang="hr-HR" smtClean="0"/>
              <a:pPr/>
              <a:t>7.11.2018.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994-14E5-48BE-B84B-9EC06512A2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110C-18AF-4E51-A85E-2A0297374C65}" type="datetimeFigureOut">
              <a:rPr lang="hr-HR" smtClean="0"/>
              <a:pPr/>
              <a:t>7.11.2018.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13994-14E5-48BE-B84B-9EC06512A24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lagođeni izg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37-4019-4F93-BAA3-D4528FD5E826}" type="datetimeFigureOut">
              <a:rPr lang="hr-HR" smtClean="0"/>
              <a:pPr/>
              <a:t>7.11.2018.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37-4019-4F93-BAA3-D4528FD5E826}" type="datetimeFigureOut">
              <a:rPr lang="hr-HR" smtClean="0"/>
              <a:pPr/>
              <a:t>7.11.2018.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37-4019-4F93-BAA3-D4528FD5E826}" type="datetimeFigureOut">
              <a:rPr lang="hr-HR" smtClean="0"/>
              <a:pPr/>
              <a:t>7.11.2018.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37-4019-4F93-BAA3-D4528FD5E826}" type="datetimeFigureOut">
              <a:rPr lang="hr-HR" smtClean="0"/>
              <a:pPr/>
              <a:t>7.11.2018.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37-4019-4F93-BAA3-D4528FD5E826}" type="datetimeFigureOut">
              <a:rPr lang="hr-HR" smtClean="0"/>
              <a:pPr/>
              <a:t>7.11.2018.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37-4019-4F93-BAA3-D4528FD5E826}" type="datetimeFigureOut">
              <a:rPr lang="hr-HR" smtClean="0"/>
              <a:pPr/>
              <a:t>7.11.2018.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85937-4019-4F93-BAA3-D4528FD5E826}" type="datetimeFigureOut">
              <a:rPr lang="hr-HR" smtClean="0"/>
              <a:pPr/>
              <a:t>7.11.2018.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85937-4019-4F93-BAA3-D4528FD5E826}" type="datetimeFigureOut">
              <a:rPr lang="hr-HR" smtClean="0"/>
              <a:pPr/>
              <a:t>7.11.2018.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FF773-9CBB-4068-9A5D-9CCE2D65A6E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A110C-18AF-4E51-A85E-2A0297374C65}" type="datetimeFigureOut">
              <a:rPr lang="hr-HR" smtClean="0"/>
              <a:pPr/>
              <a:t>7.11.2018.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13994-14E5-48BE-B84B-9EC06512A24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31.jpeg"/><Relationship Id="rId7" Type="http://schemas.openxmlformats.org/officeDocument/2006/relationships/oleObject" Target="../embeddings/oleObject51.bin"/><Relationship Id="rId12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0.bin"/><Relationship Id="rId11" Type="http://schemas.openxmlformats.org/officeDocument/2006/relationships/oleObject" Target="../embeddings/oleObject55.bin"/><Relationship Id="rId5" Type="http://schemas.openxmlformats.org/officeDocument/2006/relationships/oleObject" Target="../embeddings/oleObject49.bin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3" Type="http://schemas.openxmlformats.org/officeDocument/2006/relationships/image" Target="../media/image31.jpeg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9.bin"/><Relationship Id="rId11" Type="http://schemas.openxmlformats.org/officeDocument/2006/relationships/oleObject" Target="../embeddings/oleObject64.bin"/><Relationship Id="rId5" Type="http://schemas.openxmlformats.org/officeDocument/2006/relationships/oleObject" Target="../embeddings/oleObject58.bin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57.bin"/><Relationship Id="rId9" Type="http://schemas.openxmlformats.org/officeDocument/2006/relationships/oleObject" Target="../embeddings/oleObject6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image" Target="../media/image31.jpeg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5.bin"/><Relationship Id="rId9" Type="http://schemas.openxmlformats.org/officeDocument/2006/relationships/oleObject" Target="../embeddings/oleObject7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image" Target="../media/image31.jpeg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78.bin"/><Relationship Id="rId5" Type="http://schemas.openxmlformats.org/officeDocument/2006/relationships/oleObject" Target="../embeddings/oleObject77.bin"/><Relationship Id="rId4" Type="http://schemas.openxmlformats.org/officeDocument/2006/relationships/oleObject" Target="../embeddings/oleObject7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85.bin"/><Relationship Id="rId5" Type="http://schemas.openxmlformats.org/officeDocument/2006/relationships/oleObject" Target="../embeddings/oleObject84.bin"/><Relationship Id="rId4" Type="http://schemas.openxmlformats.org/officeDocument/2006/relationships/oleObject" Target="../embeddings/oleObject83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image" Target="../media/image12.jpeg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oleObject" Target="../embeddings/oleObject21.bin"/><Relationship Id="rId18" Type="http://schemas.openxmlformats.org/officeDocument/2006/relationships/oleObject" Target="../embeddings/oleObject26.bin"/><Relationship Id="rId3" Type="http://schemas.openxmlformats.org/officeDocument/2006/relationships/image" Target="../media/image25.jpeg"/><Relationship Id="rId7" Type="http://schemas.openxmlformats.org/officeDocument/2006/relationships/oleObject" Target="../embeddings/oleObject15.bin"/><Relationship Id="rId12" Type="http://schemas.openxmlformats.org/officeDocument/2006/relationships/oleObject" Target="../embeddings/oleObject20.bin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23.bin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2.bin"/><Relationship Id="rId9" Type="http://schemas.openxmlformats.org/officeDocument/2006/relationships/oleObject" Target="../embeddings/oleObject17.bin"/><Relationship Id="rId14" Type="http://schemas.openxmlformats.org/officeDocument/2006/relationships/oleObject" Target="../embeddings/oleObject2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image" Target="../media/image31.jpeg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9.bin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33.bin"/><Relationship Id="rId4" Type="http://schemas.openxmlformats.org/officeDocument/2006/relationships/oleObject" Target="../embeddings/oleObject3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image" Target="../media/image31.jpeg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4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31.jpeg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clipartsgram.com/image/685296708-15953097-mathematic-school-design-background-illustration-stock-illustration-math-background-mathematics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-1548680" y="-864986"/>
            <a:ext cx="11161240" cy="9576516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2060848"/>
            <a:ext cx="7772400" cy="1470025"/>
          </a:xfrm>
        </p:spPr>
        <p:txBody>
          <a:bodyPr>
            <a:noAutofit/>
          </a:bodyPr>
          <a:lstStyle/>
          <a:p>
            <a:r>
              <a:rPr lang="hr-HR" sz="6600" b="1" dirty="0" smtClean="0">
                <a:solidFill>
                  <a:schemeClr val="tx2">
                    <a:lumMod val="75000"/>
                  </a:schemeClr>
                </a:solidFill>
              </a:rPr>
              <a:t>ZADACI S RAČUNSKIM OPERACIJAMA U Q</a:t>
            </a:r>
            <a:r>
              <a:rPr lang="hr-HR" sz="6600" b="1" baseline="30000" dirty="0" smtClean="0">
                <a:solidFill>
                  <a:schemeClr val="tx2">
                    <a:lumMod val="75000"/>
                  </a:schemeClr>
                </a:solidFill>
              </a:rPr>
              <a:t>+</a:t>
            </a:r>
            <a:endParaRPr lang="hr-HR" sz="6600" b="1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2627784" y="5085184"/>
            <a:ext cx="33824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 smtClean="0">
                <a:solidFill>
                  <a:schemeClr val="tx2"/>
                </a:solidFill>
              </a:rPr>
              <a:t>Suzi Radović, </a:t>
            </a:r>
            <a:r>
              <a:rPr lang="hr-HR" sz="2800" dirty="0" err="1" smtClean="0">
                <a:solidFill>
                  <a:schemeClr val="tx2"/>
                </a:solidFill>
              </a:rPr>
              <a:t>prof</a:t>
            </a:r>
            <a:r>
              <a:rPr lang="hr-HR" sz="2800" dirty="0" smtClean="0">
                <a:solidFill>
                  <a:schemeClr val="tx2"/>
                </a:solidFill>
              </a:rPr>
              <a:t>.</a:t>
            </a:r>
          </a:p>
          <a:p>
            <a:r>
              <a:rPr lang="hr-HR" sz="2800" dirty="0" smtClean="0">
                <a:solidFill>
                  <a:schemeClr val="tx2"/>
                </a:solidFill>
              </a:rPr>
              <a:t>OŠ </a:t>
            </a:r>
            <a:r>
              <a:rPr lang="hr-HR" sz="2800" dirty="0" err="1" smtClean="0">
                <a:solidFill>
                  <a:schemeClr val="tx2"/>
                </a:solidFill>
              </a:rPr>
              <a:t>Sućidar</a:t>
            </a:r>
            <a:endParaRPr lang="hr-HR" sz="2800" dirty="0" smtClean="0">
              <a:solidFill>
                <a:schemeClr val="tx2"/>
              </a:solidFill>
            </a:endParaRPr>
          </a:p>
          <a:p>
            <a:r>
              <a:rPr lang="hr-HR" sz="2800" dirty="0" err="1" smtClean="0">
                <a:solidFill>
                  <a:schemeClr val="tx2"/>
                </a:solidFill>
              </a:rPr>
              <a:t>suzi.radovic</a:t>
            </a:r>
            <a:r>
              <a:rPr lang="hr-HR" sz="2800" dirty="0" smtClean="0">
                <a:solidFill>
                  <a:schemeClr val="tx2"/>
                </a:solidFill>
              </a:rPr>
              <a:t>@</a:t>
            </a:r>
            <a:r>
              <a:rPr lang="hr-HR" sz="2800" dirty="0" err="1" smtClean="0">
                <a:solidFill>
                  <a:schemeClr val="tx2"/>
                </a:solidFill>
              </a:rPr>
              <a:t>skole.hr</a:t>
            </a:r>
            <a:endParaRPr lang="hr-HR" sz="2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8" descr="C:\Users\mirna\Documents\slika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11028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Zadatak 7.</a:t>
            </a:r>
            <a:r>
              <a:rPr lang="hr-HR" dirty="0" smtClean="0"/>
              <a:t>   Usporedi razlomke: 	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2400" dirty="0" smtClean="0"/>
              <a:t>	         i    </a:t>
            </a:r>
            <a:r>
              <a:rPr lang="hr-HR" dirty="0" smtClean="0"/>
              <a:t>	</a:t>
            </a:r>
            <a:endParaRPr lang="hr-HR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611560" y="1556792"/>
          <a:ext cx="648072" cy="666074"/>
        </p:xfrm>
        <a:graphic>
          <a:graphicData uri="http://schemas.openxmlformats.org/presentationml/2006/ole">
            <p:oleObj spid="_x0000_s7207" name="Equation" r:id="rId4" imgW="457200" imgH="469900" progId="Equation.DSMT4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1835696" y="1556792"/>
          <a:ext cx="648072" cy="666074"/>
        </p:xfrm>
        <a:graphic>
          <a:graphicData uri="http://schemas.openxmlformats.org/presentationml/2006/ole">
            <p:oleObj spid="_x0000_s7208" name="Equation" r:id="rId5" imgW="457200" imgH="469900" progId="Equation.DSMT4">
              <p:embed/>
            </p:oleObj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1403623" y="3195885"/>
          <a:ext cx="1800225" cy="665163"/>
        </p:xfrm>
        <a:graphic>
          <a:graphicData uri="http://schemas.openxmlformats.org/presentationml/2006/ole">
            <p:oleObj spid="_x0000_s7209" name="Equation" r:id="rId6" imgW="1269449" imgH="469696" progId="Equation.DSMT4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1400448" y="4131990"/>
          <a:ext cx="1803400" cy="665162"/>
        </p:xfrm>
        <a:graphic>
          <a:graphicData uri="http://schemas.openxmlformats.org/presentationml/2006/ole">
            <p:oleObj spid="_x0000_s7210" name="Equation" r:id="rId7" imgW="1269449" imgH="469696" progId="Equation.DSMT4">
              <p:embed/>
            </p:oleObj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3817292" y="3555925"/>
          <a:ext cx="1474788" cy="665163"/>
        </p:xfrm>
        <a:graphic>
          <a:graphicData uri="http://schemas.openxmlformats.org/presentationml/2006/ole">
            <p:oleObj spid="_x0000_s7211" name="Equation" r:id="rId8" imgW="1040948" imgH="469696" progId="Equation.DSMT4">
              <p:embed/>
            </p:oleObj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5508104" y="3717032"/>
          <a:ext cx="432048" cy="312035"/>
        </p:xfrm>
        <a:graphic>
          <a:graphicData uri="http://schemas.openxmlformats.org/presentationml/2006/ole">
            <p:oleObj spid="_x0000_s7212" name="Equation" r:id="rId9" imgW="228501" imgH="165028" progId="Equation.DSMT4">
              <p:embed/>
            </p:oleObj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6049913" y="3573463"/>
          <a:ext cx="2122487" cy="665162"/>
        </p:xfrm>
        <a:graphic>
          <a:graphicData uri="http://schemas.openxmlformats.org/presentationml/2006/ole">
            <p:oleObj spid="_x0000_s7213" name="Equation" r:id="rId10" imgW="1498600" imgH="469900" progId="Equation.DSMT4">
              <p:embed/>
            </p:oleObj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6481589" y="4581128"/>
          <a:ext cx="1474787" cy="665163"/>
        </p:xfrm>
        <a:graphic>
          <a:graphicData uri="http://schemas.openxmlformats.org/presentationml/2006/ole">
            <p:oleObj spid="_x0000_s7214" name="Equation" r:id="rId11" imgW="1040948" imgH="469696" progId="Equation.DSMT4">
              <p:embed/>
            </p:oleObj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5578773" y="4653136"/>
          <a:ext cx="433387" cy="312737"/>
        </p:xfrm>
        <a:graphic>
          <a:graphicData uri="http://schemas.openxmlformats.org/presentationml/2006/ole">
            <p:oleObj spid="_x0000_s7215" name="Equation" r:id="rId12" imgW="228501" imgH="165028" progId="Equation.DSMT4">
              <p:embed/>
            </p:oleObj>
          </a:graphicData>
        </a:graphic>
      </p:graphicFrame>
      <p:sp>
        <p:nvSpPr>
          <p:cNvPr id="16" name="Pravokutnik 15"/>
          <p:cNvSpPr/>
          <p:nvPr/>
        </p:nvSpPr>
        <p:spPr>
          <a:xfrm>
            <a:off x="439286" y="2564904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Rješenje: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8" descr="C:\Users\mirna\Documents\slika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Zadatak 8.</a:t>
            </a:r>
            <a:r>
              <a:rPr lang="hr-HR" dirty="0" smtClean="0"/>
              <a:t>   Ako se brojniku i nazivniku razlomka       dopiše	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2400" dirty="0" smtClean="0"/>
              <a:t>	             </a:t>
            </a:r>
            <a:r>
              <a:rPr lang="hr-HR" dirty="0" smtClean="0"/>
              <a:t>	</a:t>
            </a:r>
            <a:endParaRPr lang="hr-HR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467544" y="1196752"/>
            <a:ext cx="728545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+mj-lt"/>
                <a:ea typeface="+mj-ea"/>
                <a:cs typeface="+mj-cs"/>
              </a:rPr>
              <a:t>zdesna znamenka 7, dobiva se razlomak </a:t>
            </a:r>
            <a:r>
              <a:rPr lang="hr-HR" sz="2400" dirty="0" smtClean="0"/>
              <a:t>         Ne dijeleći, </a:t>
            </a:r>
          </a:p>
          <a:p>
            <a:endParaRPr lang="hr-HR" sz="900" dirty="0" smtClean="0"/>
          </a:p>
          <a:p>
            <a:r>
              <a:rPr lang="hr-HR" sz="2400" dirty="0" smtClean="0"/>
              <a:t>odredi koji je od ova dva razlomka veći.</a:t>
            </a:r>
            <a:r>
              <a:rPr lang="hr-HR" sz="2400" dirty="0" smtClean="0">
                <a:latin typeface="+mj-lt"/>
                <a:ea typeface="+mj-ea"/>
                <a:cs typeface="+mj-cs"/>
              </a:rPr>
              <a:t>            </a:t>
            </a:r>
          </a:p>
        </p:txBody>
      </p:sp>
      <p:grpSp>
        <p:nvGrpSpPr>
          <p:cNvPr id="26" name="Grupa 25"/>
          <p:cNvGrpSpPr/>
          <p:nvPr/>
        </p:nvGrpSpPr>
        <p:grpSpPr>
          <a:xfrm>
            <a:off x="823739" y="3975596"/>
            <a:ext cx="3964285" cy="1973684"/>
            <a:chOff x="823739" y="2823468"/>
            <a:chExt cx="3964285" cy="1973684"/>
          </a:xfrm>
        </p:grpSpPr>
        <p:graphicFrame>
          <p:nvGraphicFramePr>
            <p:cNvPr id="17" name="Object 4"/>
            <p:cNvGraphicFramePr>
              <a:graphicFrameLocks noChangeAspect="1"/>
            </p:cNvGraphicFramePr>
            <p:nvPr/>
          </p:nvGraphicFramePr>
          <p:xfrm>
            <a:off x="823739" y="2823468"/>
            <a:ext cx="3604245" cy="821556"/>
          </p:xfrm>
          <a:graphic>
            <a:graphicData uri="http://schemas.openxmlformats.org/presentationml/2006/ole">
              <p:oleObj spid="_x0000_s73771" name="Equation" r:id="rId4" imgW="2057400" imgH="469900" progId="Equation.DSMT4">
                <p:embed/>
              </p:oleObj>
            </a:graphicData>
          </a:graphic>
        </p:graphicFrame>
        <p:graphicFrame>
          <p:nvGraphicFramePr>
            <p:cNvPr id="18" name="Object 5"/>
            <p:cNvGraphicFramePr>
              <a:graphicFrameLocks noChangeAspect="1"/>
            </p:cNvGraphicFramePr>
            <p:nvPr/>
          </p:nvGraphicFramePr>
          <p:xfrm>
            <a:off x="2537271" y="3904407"/>
            <a:ext cx="1890713" cy="820737"/>
          </p:xfrm>
          <a:graphic>
            <a:graphicData uri="http://schemas.openxmlformats.org/presentationml/2006/ole">
              <p:oleObj spid="_x0000_s73772" name="Equation" r:id="rId5" imgW="1079500" imgH="469900" progId="Equation.DSMT4">
                <p:embed/>
              </p:oleObj>
            </a:graphicData>
          </a:graphic>
        </p:graphicFrame>
        <p:sp>
          <p:nvSpPr>
            <p:cNvPr id="21" name="Desna vitičasta zagrada 20"/>
            <p:cNvSpPr/>
            <p:nvPr/>
          </p:nvSpPr>
          <p:spPr>
            <a:xfrm>
              <a:off x="4499992" y="2852936"/>
              <a:ext cx="288032" cy="1944216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graphicFrame>
        <p:nvGraphicFramePr>
          <p:cNvPr id="19" name="Object 6"/>
          <p:cNvGraphicFramePr>
            <a:graphicFrameLocks noChangeAspect="1"/>
          </p:cNvGraphicFramePr>
          <p:nvPr/>
        </p:nvGraphicFramePr>
        <p:xfrm>
          <a:off x="5580112" y="3933056"/>
          <a:ext cx="2136775" cy="820737"/>
        </p:xfrm>
        <a:graphic>
          <a:graphicData uri="http://schemas.openxmlformats.org/presentationml/2006/ole">
            <p:oleObj spid="_x0000_s73773" name="Equation" r:id="rId6" imgW="1219200" imgH="469900" progId="Equation.DSMT4">
              <p:embed/>
            </p:oleObj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/>
        </p:nvGraphicFramePr>
        <p:xfrm>
          <a:off x="5578773" y="5521176"/>
          <a:ext cx="433387" cy="312737"/>
        </p:xfrm>
        <a:graphic>
          <a:graphicData uri="http://schemas.openxmlformats.org/presentationml/2006/ole">
            <p:oleObj spid="_x0000_s73774" name="Equation" r:id="rId7" imgW="228501" imgH="165028" progId="Equation.DSMT4">
              <p:embed/>
            </p:oleObj>
          </a:graphicData>
        </a:graphic>
      </p:graphicFrame>
      <p:graphicFrame>
        <p:nvGraphicFramePr>
          <p:cNvPr id="22" name="Object 8"/>
          <p:cNvGraphicFramePr>
            <a:graphicFrameLocks noChangeAspect="1"/>
          </p:cNvGraphicFramePr>
          <p:nvPr/>
        </p:nvGraphicFramePr>
        <p:xfrm>
          <a:off x="4932363" y="4225032"/>
          <a:ext cx="433387" cy="312737"/>
        </p:xfrm>
        <a:graphic>
          <a:graphicData uri="http://schemas.openxmlformats.org/presentationml/2006/ole">
            <p:oleObj spid="_x0000_s73775" name="Equation" r:id="rId8" imgW="228501" imgH="165028" progId="Equation.DSMT4">
              <p:embed/>
            </p:oleObj>
          </a:graphicData>
        </a:graphic>
      </p:graphicFrame>
      <p:graphicFrame>
        <p:nvGraphicFramePr>
          <p:cNvPr id="23" name="Object 9"/>
          <p:cNvGraphicFramePr>
            <a:graphicFrameLocks noChangeAspect="1"/>
          </p:cNvGraphicFramePr>
          <p:nvPr/>
        </p:nvGraphicFramePr>
        <p:xfrm>
          <a:off x="6045224" y="5229199"/>
          <a:ext cx="1335088" cy="820738"/>
        </p:xfrm>
        <a:graphic>
          <a:graphicData uri="http://schemas.openxmlformats.org/presentationml/2006/ole">
            <p:oleObj spid="_x0000_s73776" name="Equation" r:id="rId9" imgW="761669" imgH="469696" progId="Equation.DSMT4">
              <p:embed/>
            </p:oleObj>
          </a:graphicData>
        </a:graphic>
      </p:graphicFrame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51803996"/>
              </p:ext>
            </p:extLst>
          </p:nvPr>
        </p:nvGraphicFramePr>
        <p:xfrm>
          <a:off x="6516216" y="548680"/>
          <a:ext cx="334489" cy="576064"/>
        </p:xfrm>
        <a:graphic>
          <a:graphicData uri="http://schemas.openxmlformats.org/presentationml/2006/ole">
            <p:oleObj spid="_x0000_s73777" name="Jednadžba" r:id="rId10" imgW="228600" imgH="393480" progId="Equation.3">
              <p:embed/>
            </p:oleObj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667490584"/>
              </p:ext>
            </p:extLst>
          </p:nvPr>
        </p:nvGraphicFramePr>
        <p:xfrm>
          <a:off x="5580112" y="1196628"/>
          <a:ext cx="459015" cy="592894"/>
        </p:xfrm>
        <a:graphic>
          <a:graphicData uri="http://schemas.openxmlformats.org/presentationml/2006/ole">
            <p:oleObj spid="_x0000_s73778" name="Jednadžba" r:id="rId11" imgW="304560" imgH="393480" progId="Equation.3">
              <p:embed/>
            </p:oleObj>
          </a:graphicData>
        </a:graphic>
      </p:graphicFrame>
      <p:sp>
        <p:nvSpPr>
          <p:cNvPr id="25" name="Pravokutnik 24"/>
          <p:cNvSpPr/>
          <p:nvPr/>
        </p:nvSpPr>
        <p:spPr>
          <a:xfrm>
            <a:off x="539552" y="2708920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Rješenje: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8" descr="C:\Users\mirna\Documents\slika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392"/>
            <a:ext cx="9144000" cy="7518452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Zadatak 9.</a:t>
            </a:r>
            <a:r>
              <a:rPr lang="hr-HR" dirty="0" smtClean="0"/>
              <a:t>   Izračunaj zbroj: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 noChangeAspect="1"/>
          </p:cNvGraphicFramePr>
          <p:nvPr>
            <p:ph idx="1"/>
          </p:nvPr>
        </p:nvGraphicFramePr>
        <p:xfrm>
          <a:off x="852488" y="1124744"/>
          <a:ext cx="3570287" cy="638175"/>
        </p:xfrm>
        <a:graphic>
          <a:graphicData uri="http://schemas.openxmlformats.org/presentationml/2006/ole">
            <p:oleObj spid="_x0000_s8222" name="Equation" r:id="rId4" imgW="2628900" imgH="469900" progId="Equation.DSMT4">
              <p:embed/>
            </p:oleObj>
          </a:graphicData>
        </a:graphic>
      </p:graphicFrame>
      <p:graphicFrame>
        <p:nvGraphicFramePr>
          <p:cNvPr id="8195" name="Rezervirano mjesto sadržaja 3"/>
          <p:cNvGraphicFramePr>
            <a:graphicFrameLocks noChangeAspect="1"/>
          </p:cNvGraphicFramePr>
          <p:nvPr/>
        </p:nvGraphicFramePr>
        <p:xfrm>
          <a:off x="3819525" y="2348880"/>
          <a:ext cx="1192213" cy="638175"/>
        </p:xfrm>
        <a:graphic>
          <a:graphicData uri="http://schemas.openxmlformats.org/presentationml/2006/ole">
            <p:oleObj spid="_x0000_s8223" name="Equation" r:id="rId5" imgW="876300" imgH="469900" progId="Equation.DSMT4">
              <p:embed/>
            </p:oleObj>
          </a:graphicData>
        </a:graphic>
      </p:graphicFrame>
      <p:graphicFrame>
        <p:nvGraphicFramePr>
          <p:cNvPr id="8196" name="Rezervirano mjesto sadržaja 3"/>
          <p:cNvGraphicFramePr>
            <a:graphicFrameLocks noChangeAspect="1"/>
          </p:cNvGraphicFramePr>
          <p:nvPr/>
        </p:nvGraphicFramePr>
        <p:xfrm>
          <a:off x="3779912" y="3068960"/>
          <a:ext cx="1262063" cy="638175"/>
        </p:xfrm>
        <a:graphic>
          <a:graphicData uri="http://schemas.openxmlformats.org/presentationml/2006/ole">
            <p:oleObj spid="_x0000_s8224" name="Equation" r:id="rId6" imgW="927100" imgH="469900" progId="Equation.DSMT4">
              <p:embed/>
            </p:oleObj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4326384" y="3716908"/>
          <a:ext cx="101600" cy="432172"/>
        </p:xfrm>
        <a:graphic>
          <a:graphicData uri="http://schemas.openxmlformats.org/presentationml/2006/ole">
            <p:oleObj spid="_x0000_s8225" name="Equation" r:id="rId7" imgW="101556" imgH="812447" progId="Equation.DSMT4">
              <p:embed/>
            </p:oleObj>
          </a:graphicData>
        </a:graphic>
      </p:graphicFrame>
      <p:graphicFrame>
        <p:nvGraphicFramePr>
          <p:cNvPr id="8198" name="Rezervirano mjesto sadržaja 3"/>
          <p:cNvGraphicFramePr>
            <a:graphicFrameLocks noChangeAspect="1"/>
          </p:cNvGraphicFramePr>
          <p:nvPr/>
        </p:nvGraphicFramePr>
        <p:xfrm>
          <a:off x="3314700" y="4033838"/>
          <a:ext cx="2335213" cy="723900"/>
        </p:xfrm>
        <a:graphic>
          <a:graphicData uri="http://schemas.openxmlformats.org/presentationml/2006/ole">
            <p:oleObj spid="_x0000_s8226" name="Equation" r:id="rId8" imgW="1714500" imgH="533400" progId="Equation.DSMT4">
              <p:embed/>
            </p:oleObj>
          </a:graphicData>
        </a:graphic>
      </p:graphicFrame>
      <p:graphicFrame>
        <p:nvGraphicFramePr>
          <p:cNvPr id="8199" name="Rezervirano mjesto sadržaja 3"/>
          <p:cNvGraphicFramePr>
            <a:graphicFrameLocks noChangeAspect="1"/>
          </p:cNvGraphicFramePr>
          <p:nvPr/>
        </p:nvGraphicFramePr>
        <p:xfrm>
          <a:off x="988764" y="4941888"/>
          <a:ext cx="7759700" cy="638175"/>
        </p:xfrm>
        <a:graphic>
          <a:graphicData uri="http://schemas.openxmlformats.org/presentationml/2006/ole">
            <p:oleObj spid="_x0000_s8227" name="Equation" r:id="rId9" imgW="5702300" imgH="469900" progId="Equation.DSMT4">
              <p:embed/>
            </p:oleObj>
          </a:graphicData>
        </a:graphic>
      </p:graphicFrame>
      <p:cxnSp>
        <p:nvCxnSpPr>
          <p:cNvPr id="10" name="Ravni poveznik 9"/>
          <p:cNvCxnSpPr/>
          <p:nvPr/>
        </p:nvCxnSpPr>
        <p:spPr>
          <a:xfrm flipV="1">
            <a:off x="4932040" y="5013176"/>
            <a:ext cx="21602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 flipV="1">
            <a:off x="5292080" y="5013176"/>
            <a:ext cx="21602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 flipV="1">
            <a:off x="5652120" y="5013176"/>
            <a:ext cx="21602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 flipV="1">
            <a:off x="6084168" y="5013176"/>
            <a:ext cx="21602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 flipV="1">
            <a:off x="6444208" y="5013176"/>
            <a:ext cx="21602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 flipV="1">
            <a:off x="7020272" y="5013176"/>
            <a:ext cx="21602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/>
          <p:nvPr/>
        </p:nvCxnSpPr>
        <p:spPr>
          <a:xfrm flipV="1">
            <a:off x="7452320" y="5013176"/>
            <a:ext cx="21602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00" name="Rezervirano mjesto sadržaja 3"/>
          <p:cNvGraphicFramePr>
            <a:graphicFrameLocks noChangeAspect="1"/>
          </p:cNvGraphicFramePr>
          <p:nvPr/>
        </p:nvGraphicFramePr>
        <p:xfrm>
          <a:off x="4119736" y="5805488"/>
          <a:ext cx="1676400" cy="638175"/>
        </p:xfrm>
        <a:graphic>
          <a:graphicData uri="http://schemas.openxmlformats.org/presentationml/2006/ole">
            <p:oleObj spid="_x0000_s8228" name="Equation" r:id="rId10" imgW="1231366" imgH="469696" progId="Equation.DSMT4">
              <p:embed/>
            </p:oleObj>
          </a:graphicData>
        </a:graphic>
      </p:graphicFrame>
      <p:sp>
        <p:nvSpPr>
          <p:cNvPr id="20" name="Pravokutnik 19"/>
          <p:cNvSpPr/>
          <p:nvPr/>
        </p:nvSpPr>
        <p:spPr>
          <a:xfrm>
            <a:off x="467544" y="2060848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Rješenje: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8" descr="C:\Users\mirna\Documents\slika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Zadatak 10.</a:t>
            </a:r>
            <a:r>
              <a:rPr lang="hr-HR" dirty="0" smtClean="0"/>
              <a:t>   Izračunaj zbroj: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 noChangeAspect="1"/>
          </p:cNvGraphicFramePr>
          <p:nvPr>
            <p:ph idx="1"/>
          </p:nvPr>
        </p:nvGraphicFramePr>
        <p:xfrm>
          <a:off x="982663" y="1412875"/>
          <a:ext cx="3311525" cy="638175"/>
        </p:xfrm>
        <a:graphic>
          <a:graphicData uri="http://schemas.openxmlformats.org/presentationml/2006/ole">
            <p:oleObj spid="_x0000_s37906" name="Equation" r:id="rId4" imgW="2438400" imgH="469900" progId="Equation.DSMT4">
              <p:embed/>
            </p:oleObj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539552" y="2780928"/>
            <a:ext cx="3855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Zadani zbroj možemo zapisati u obliku: </a:t>
            </a:r>
            <a:endParaRPr lang="hr-HR" dirty="0"/>
          </a:p>
        </p:txBody>
      </p:sp>
      <p:graphicFrame>
        <p:nvGraphicFramePr>
          <p:cNvPr id="37891" name="Rezervirano mjesto sadržaja 3"/>
          <p:cNvGraphicFramePr>
            <a:graphicFrameLocks noChangeAspect="1"/>
          </p:cNvGraphicFramePr>
          <p:nvPr/>
        </p:nvGraphicFramePr>
        <p:xfrm>
          <a:off x="1597496" y="3284984"/>
          <a:ext cx="5638800" cy="706438"/>
        </p:xfrm>
        <a:graphic>
          <a:graphicData uri="http://schemas.openxmlformats.org/presentationml/2006/ole">
            <p:oleObj spid="_x0000_s37907" name="Equation" r:id="rId5" imgW="4152900" imgH="520700" progId="Equation.DSMT4">
              <p:embed/>
            </p:oleObj>
          </a:graphicData>
        </a:graphic>
      </p:graphicFrame>
      <p:graphicFrame>
        <p:nvGraphicFramePr>
          <p:cNvPr id="37892" name="Rezervirano mjesto sadržaja 3"/>
          <p:cNvGraphicFramePr>
            <a:graphicFrameLocks noChangeAspect="1"/>
          </p:cNvGraphicFramePr>
          <p:nvPr/>
        </p:nvGraphicFramePr>
        <p:xfrm>
          <a:off x="2915816" y="4221088"/>
          <a:ext cx="4294188" cy="706437"/>
        </p:xfrm>
        <a:graphic>
          <a:graphicData uri="http://schemas.openxmlformats.org/presentationml/2006/ole">
            <p:oleObj spid="_x0000_s37908" name="Equation" r:id="rId6" imgW="3162300" imgH="520700" progId="Equation.DSMT4">
              <p:embed/>
            </p:oleObj>
          </a:graphicData>
        </a:graphic>
      </p:graphicFrame>
      <p:graphicFrame>
        <p:nvGraphicFramePr>
          <p:cNvPr id="37893" name="Rezervirano mjesto sadržaja 3"/>
          <p:cNvGraphicFramePr>
            <a:graphicFrameLocks noChangeAspect="1"/>
          </p:cNvGraphicFramePr>
          <p:nvPr/>
        </p:nvGraphicFramePr>
        <p:xfrm>
          <a:off x="2919908" y="5157788"/>
          <a:ext cx="2516188" cy="706437"/>
        </p:xfrm>
        <a:graphic>
          <a:graphicData uri="http://schemas.openxmlformats.org/presentationml/2006/ole">
            <p:oleObj spid="_x0000_s37909" name="Equation" r:id="rId7" imgW="1854200" imgH="520700" progId="Equation.DSMT4">
              <p:embed/>
            </p:oleObj>
          </a:graphicData>
        </a:graphic>
      </p:graphicFrame>
      <p:cxnSp>
        <p:nvCxnSpPr>
          <p:cNvPr id="9" name="Ravni poveznik 8"/>
          <p:cNvCxnSpPr/>
          <p:nvPr/>
        </p:nvCxnSpPr>
        <p:spPr>
          <a:xfrm flipV="1">
            <a:off x="3635896" y="4293096"/>
            <a:ext cx="21602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9"/>
          <p:cNvCxnSpPr/>
          <p:nvPr/>
        </p:nvCxnSpPr>
        <p:spPr>
          <a:xfrm flipV="1">
            <a:off x="3995936" y="4293096"/>
            <a:ext cx="21602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10"/>
          <p:cNvCxnSpPr/>
          <p:nvPr/>
        </p:nvCxnSpPr>
        <p:spPr>
          <a:xfrm flipV="1">
            <a:off x="4355976" y="4293096"/>
            <a:ext cx="21602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11"/>
          <p:cNvCxnSpPr/>
          <p:nvPr/>
        </p:nvCxnSpPr>
        <p:spPr>
          <a:xfrm flipV="1">
            <a:off x="4788024" y="4293096"/>
            <a:ext cx="21602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12"/>
          <p:cNvCxnSpPr/>
          <p:nvPr/>
        </p:nvCxnSpPr>
        <p:spPr>
          <a:xfrm flipV="1">
            <a:off x="5220072" y="4293096"/>
            <a:ext cx="21602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13"/>
          <p:cNvCxnSpPr/>
          <p:nvPr/>
        </p:nvCxnSpPr>
        <p:spPr>
          <a:xfrm flipV="1">
            <a:off x="5580112" y="4293096"/>
            <a:ext cx="21602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14"/>
          <p:cNvCxnSpPr/>
          <p:nvPr/>
        </p:nvCxnSpPr>
        <p:spPr>
          <a:xfrm flipV="1">
            <a:off x="5724128" y="4293096"/>
            <a:ext cx="21602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ni poveznik 15"/>
          <p:cNvCxnSpPr/>
          <p:nvPr/>
        </p:nvCxnSpPr>
        <p:spPr>
          <a:xfrm flipV="1">
            <a:off x="6084168" y="4293096"/>
            <a:ext cx="21602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avokutnik 17"/>
          <p:cNvSpPr/>
          <p:nvPr/>
        </p:nvSpPr>
        <p:spPr>
          <a:xfrm>
            <a:off x="539552" y="2132856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Rješenje: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www.clipartsgram.com/image/685296708-15953097-mathematic-school-design-background-illustration-stock-illustration-math-background-mathematics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-1548680" y="-864986"/>
            <a:ext cx="11161240" cy="9576516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0" y="2132856"/>
            <a:ext cx="7772400" cy="1470025"/>
          </a:xfrm>
        </p:spPr>
        <p:txBody>
          <a:bodyPr>
            <a:noAutofit/>
          </a:bodyPr>
          <a:lstStyle/>
          <a:p>
            <a:r>
              <a:rPr lang="hr-HR" sz="5400" b="1" dirty="0" smtClean="0">
                <a:solidFill>
                  <a:schemeClr val="tx2">
                    <a:lumMod val="75000"/>
                  </a:schemeClr>
                </a:solidFill>
              </a:rPr>
              <a:t>Zadaci za daljnji rad:</a:t>
            </a:r>
            <a:endParaRPr lang="hr-HR" sz="5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Users\mirna\Documents\slika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51504" cy="7326444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Zadatak 1.</a:t>
            </a:r>
            <a:r>
              <a:rPr lang="hr-HR" dirty="0" smtClean="0"/>
              <a:t>    Zadani su razlomci          i        .  </a:t>
            </a:r>
            <a:endParaRPr lang="hr-HR" dirty="0"/>
          </a:p>
        </p:txBody>
      </p:sp>
      <p:graphicFrame>
        <p:nvGraphicFramePr>
          <p:cNvPr id="79876" name="Object 4"/>
          <p:cNvGraphicFramePr>
            <a:graphicFrameLocks noChangeAspect="1"/>
          </p:cNvGraphicFramePr>
          <p:nvPr/>
        </p:nvGraphicFramePr>
        <p:xfrm>
          <a:off x="4499992" y="526095"/>
          <a:ext cx="504056" cy="662148"/>
        </p:xfrm>
        <a:graphic>
          <a:graphicData uri="http://schemas.openxmlformats.org/presentationml/2006/ole">
            <p:oleObj spid="_x0000_s79899" name="Equation" r:id="rId4" imgW="355320" imgH="469800" progId="Equation.DSMT4">
              <p:embed/>
            </p:oleObj>
          </a:graphicData>
        </a:graphic>
      </p:graphicFrame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5220072" y="526096"/>
          <a:ext cx="504056" cy="662148"/>
        </p:xfrm>
        <a:graphic>
          <a:graphicData uri="http://schemas.openxmlformats.org/presentationml/2006/ole">
            <p:oleObj spid="_x0000_s79900" name="Equation" r:id="rId5" imgW="355446" imgH="469696" progId="Equation.DSMT4">
              <p:embed/>
            </p:oleObj>
          </a:graphicData>
        </a:graphic>
      </p:graphicFrame>
      <p:sp>
        <p:nvSpPr>
          <p:cNvPr id="11" name="TekstniOkvir 10"/>
          <p:cNvSpPr txBox="1"/>
          <p:nvPr/>
        </p:nvSpPr>
        <p:spPr>
          <a:xfrm>
            <a:off x="1115616" y="162880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/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611560" y="1081862"/>
            <a:ext cx="149835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dirty="0" smtClean="0">
                <a:latin typeface="+mj-lt"/>
                <a:ea typeface="+mj-ea"/>
                <a:cs typeface="+mj-cs"/>
              </a:rPr>
              <a:t>	       Odredi najmanji broj takav, da količnik tog broja sa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r-HR" sz="2400" dirty="0" smtClean="0">
                <a:latin typeface="+mj-lt"/>
                <a:ea typeface="+mj-ea"/>
                <a:cs typeface="+mj-cs"/>
              </a:rPr>
              <a:t>	       svakim od zadanih razlomaka bude prirodan broj.</a:t>
            </a:r>
            <a:r>
              <a:rPr kumimoji="0" lang="hr-HR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   					</a:t>
            </a:r>
            <a:r>
              <a:rPr kumimoji="0" lang="hr-HR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hr-H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kstniOkvir 13"/>
          <p:cNvSpPr txBox="1"/>
          <p:nvPr/>
        </p:nvSpPr>
        <p:spPr>
          <a:xfrm>
            <a:off x="1115616" y="3140968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+mj-lt"/>
                <a:ea typeface="+mj-ea"/>
                <a:cs typeface="+mj-cs"/>
              </a:rPr>
              <a:t>Traženi broj je najmanji  broj koji pomnožen sa        i sa</a:t>
            </a:r>
          </a:p>
          <a:p>
            <a:r>
              <a:rPr lang="hr-HR" sz="2400" dirty="0" smtClean="0">
                <a:latin typeface="+mj-lt"/>
                <a:ea typeface="+mj-ea"/>
                <a:cs typeface="+mj-cs"/>
              </a:rPr>
              <a:t>daje kao umnožak prirodan broj. </a:t>
            </a:r>
          </a:p>
          <a:p>
            <a:r>
              <a:rPr lang="hr-HR" sz="2400" dirty="0" smtClean="0">
                <a:latin typeface="+mj-lt"/>
                <a:ea typeface="+mj-ea"/>
                <a:cs typeface="+mj-cs"/>
              </a:rPr>
              <a:t>To je, dakle,  </a:t>
            </a:r>
          </a:p>
        </p:txBody>
      </p:sp>
      <p:graphicFrame>
        <p:nvGraphicFramePr>
          <p:cNvPr id="79880" name="Object 8"/>
          <p:cNvGraphicFramePr>
            <a:graphicFrameLocks noChangeAspect="1"/>
          </p:cNvGraphicFramePr>
          <p:nvPr/>
        </p:nvGraphicFramePr>
        <p:xfrm>
          <a:off x="6948264" y="3068960"/>
          <a:ext cx="486663" cy="638745"/>
        </p:xfrm>
        <a:graphic>
          <a:graphicData uri="http://schemas.openxmlformats.org/presentationml/2006/ole">
            <p:oleObj spid="_x0000_s79901" name="Equation" r:id="rId6" imgW="355320" imgH="469800" progId="Equation.DSMT4">
              <p:embed/>
            </p:oleObj>
          </a:graphicData>
        </a:graphic>
      </p:graphicFrame>
      <p:graphicFrame>
        <p:nvGraphicFramePr>
          <p:cNvPr id="79882" name="Object 10"/>
          <p:cNvGraphicFramePr>
            <a:graphicFrameLocks noChangeAspect="1"/>
          </p:cNvGraphicFramePr>
          <p:nvPr/>
        </p:nvGraphicFramePr>
        <p:xfrm>
          <a:off x="7884368" y="3068960"/>
          <a:ext cx="485775" cy="638175"/>
        </p:xfrm>
        <a:graphic>
          <a:graphicData uri="http://schemas.openxmlformats.org/presentationml/2006/ole">
            <p:oleObj spid="_x0000_s79902" name="Equation" r:id="rId7" imgW="355446" imgH="469696" progId="Equation.DSMT4">
              <p:embed/>
            </p:oleObj>
          </a:graphicData>
        </a:graphic>
      </p:graphicFrame>
      <p:graphicFrame>
        <p:nvGraphicFramePr>
          <p:cNvPr id="79883" name="Object 11"/>
          <p:cNvGraphicFramePr>
            <a:graphicFrameLocks noChangeAspect="1"/>
          </p:cNvGraphicFramePr>
          <p:nvPr/>
        </p:nvGraphicFramePr>
        <p:xfrm>
          <a:off x="2776538" y="3962400"/>
          <a:ext cx="1660525" cy="317500"/>
        </p:xfrm>
        <a:graphic>
          <a:graphicData uri="http://schemas.openxmlformats.org/presentationml/2006/ole">
            <p:oleObj spid="_x0000_s79903" name="Equation" r:id="rId8" imgW="1218960" imgH="241200" progId="Equation.DSMT4">
              <p:embed/>
            </p:oleObj>
          </a:graphicData>
        </a:graphic>
      </p:graphicFrame>
      <p:sp>
        <p:nvSpPr>
          <p:cNvPr id="13" name="Pravokutnik 12"/>
          <p:cNvSpPr/>
          <p:nvPr/>
        </p:nvSpPr>
        <p:spPr>
          <a:xfrm>
            <a:off x="539552" y="2204864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Rješenje: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Users\mirna\Documents\slika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31440"/>
            <a:ext cx="9144000" cy="8811228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Zadatak 2.</a:t>
            </a:r>
            <a:r>
              <a:rPr lang="hr-HR" dirty="0" smtClean="0"/>
              <a:t>   Izračunaj vrijednost razlomka: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 noChangeAspect="1"/>
          </p:cNvGraphicFramePr>
          <p:nvPr>
            <p:ph idx="1"/>
          </p:nvPr>
        </p:nvGraphicFramePr>
        <p:xfrm>
          <a:off x="796925" y="1412875"/>
          <a:ext cx="1327150" cy="1841500"/>
        </p:xfrm>
        <a:graphic>
          <a:graphicData uri="http://schemas.openxmlformats.org/presentationml/2006/ole">
            <p:oleObj spid="_x0000_s41994" name="Equation" r:id="rId4" imgW="1181100" imgH="1638300" progId="Equation.DSMT4">
              <p:embed/>
            </p:oleObj>
          </a:graphicData>
        </a:graphic>
      </p:graphicFrame>
      <p:graphicFrame>
        <p:nvGraphicFramePr>
          <p:cNvPr id="41987" name="Rezervirano mjesto sadržaja 3"/>
          <p:cNvGraphicFramePr>
            <a:graphicFrameLocks noChangeAspect="1"/>
          </p:cNvGraphicFramePr>
          <p:nvPr/>
        </p:nvGraphicFramePr>
        <p:xfrm>
          <a:off x="1043608" y="4437112"/>
          <a:ext cx="7344816" cy="1983237"/>
        </p:xfrm>
        <a:graphic>
          <a:graphicData uri="http://schemas.openxmlformats.org/presentationml/2006/ole">
            <p:oleObj spid="_x0000_s41995" name="Equation" r:id="rId5" imgW="6070600" imgH="1638300" progId="Equation.DSMT4">
              <p:embed/>
            </p:oleObj>
          </a:graphicData>
        </a:graphic>
      </p:graphicFrame>
      <p:sp>
        <p:nvSpPr>
          <p:cNvPr id="7" name="Pravokutnik 6"/>
          <p:cNvSpPr/>
          <p:nvPr/>
        </p:nvSpPr>
        <p:spPr>
          <a:xfrm>
            <a:off x="467544" y="3573016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Rješenje: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C:\Users\mirna\Documents\slika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3301" y="0"/>
            <a:ext cx="9217301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Zadatak 3.</a:t>
            </a:r>
            <a:r>
              <a:rPr lang="hr-HR" dirty="0" smtClean="0"/>
              <a:t>   Izračunaj zbroj: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 noChangeAspect="1"/>
          </p:cNvGraphicFramePr>
          <p:nvPr>
            <p:ph idx="1"/>
          </p:nvPr>
        </p:nvGraphicFramePr>
        <p:xfrm>
          <a:off x="982663" y="1412875"/>
          <a:ext cx="3311525" cy="638175"/>
        </p:xfrm>
        <a:graphic>
          <a:graphicData uri="http://schemas.openxmlformats.org/presentationml/2006/ole">
            <p:oleObj spid="_x0000_s38930" name="Equation" r:id="rId4" imgW="2438280" imgH="469800" progId="Equation.DSMT4">
              <p:embed/>
            </p:oleObj>
          </a:graphicData>
        </a:graphic>
      </p:graphicFrame>
      <p:graphicFrame>
        <p:nvGraphicFramePr>
          <p:cNvPr id="38915" name="Rezervirano mjesto sadržaja 3"/>
          <p:cNvGraphicFramePr>
            <a:graphicFrameLocks noChangeAspect="1"/>
          </p:cNvGraphicFramePr>
          <p:nvPr/>
        </p:nvGraphicFramePr>
        <p:xfrm>
          <a:off x="504825" y="2794570"/>
          <a:ext cx="3381375" cy="706438"/>
        </p:xfrm>
        <a:graphic>
          <a:graphicData uri="http://schemas.openxmlformats.org/presentationml/2006/ole">
            <p:oleObj spid="_x0000_s38931" name="Equation" r:id="rId5" imgW="2489200" imgH="520700" progId="Equation.DSMT4">
              <p:embed/>
            </p:oleObj>
          </a:graphicData>
        </a:graphic>
      </p:graphicFrame>
      <p:sp>
        <p:nvSpPr>
          <p:cNvPr id="5" name="TekstniOkvir 4"/>
          <p:cNvSpPr txBox="1"/>
          <p:nvPr/>
        </p:nvSpPr>
        <p:spPr>
          <a:xfrm>
            <a:off x="251520" y="3573016"/>
            <a:ext cx="8686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Slično postupamo i s ostalim razlomcima u izrazu, pa zadani zbroj možemo zapisati u obliku:</a:t>
            </a:r>
            <a:endParaRPr lang="hr-HR" dirty="0"/>
          </a:p>
        </p:txBody>
      </p:sp>
      <p:graphicFrame>
        <p:nvGraphicFramePr>
          <p:cNvPr id="38916" name="Rezervirano mjesto sadržaja 3"/>
          <p:cNvGraphicFramePr>
            <a:graphicFrameLocks noChangeAspect="1"/>
          </p:cNvGraphicFramePr>
          <p:nvPr/>
        </p:nvGraphicFramePr>
        <p:xfrm>
          <a:off x="1436092" y="4090988"/>
          <a:ext cx="4864100" cy="706437"/>
        </p:xfrm>
        <a:graphic>
          <a:graphicData uri="http://schemas.openxmlformats.org/presentationml/2006/ole">
            <p:oleObj spid="_x0000_s38932" name="Equation" r:id="rId6" imgW="3581400" imgH="520700" progId="Equation.DSMT4">
              <p:embed/>
            </p:oleObj>
          </a:graphicData>
        </a:graphic>
      </p:graphicFrame>
      <p:sp>
        <p:nvSpPr>
          <p:cNvPr id="7" name="TekstniOkvir 6"/>
          <p:cNvSpPr txBox="1"/>
          <p:nvPr/>
        </p:nvSpPr>
        <p:spPr>
          <a:xfrm>
            <a:off x="2265638" y="5013176"/>
            <a:ext cx="482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a odavde, nakon ispuštanja zagrada i reduciranja, </a:t>
            </a:r>
            <a:endParaRPr lang="hr-HR" dirty="0"/>
          </a:p>
        </p:txBody>
      </p:sp>
      <p:graphicFrame>
        <p:nvGraphicFramePr>
          <p:cNvPr id="38917" name="Rezervirano mjesto sadržaja 3"/>
          <p:cNvGraphicFramePr>
            <a:graphicFrameLocks noChangeAspect="1"/>
          </p:cNvGraphicFramePr>
          <p:nvPr/>
        </p:nvGraphicFramePr>
        <p:xfrm>
          <a:off x="4056063" y="5473700"/>
          <a:ext cx="1449387" cy="635000"/>
        </p:xfrm>
        <a:graphic>
          <a:graphicData uri="http://schemas.openxmlformats.org/presentationml/2006/ole">
            <p:oleObj spid="_x0000_s38933" name="Equation" r:id="rId7" imgW="1066680" imgH="469800" progId="Equation.DSMT4">
              <p:embed/>
            </p:oleObj>
          </a:graphicData>
        </a:graphic>
      </p:graphicFrame>
      <p:sp>
        <p:nvSpPr>
          <p:cNvPr id="11" name="Pravokutnik 10"/>
          <p:cNvSpPr/>
          <p:nvPr/>
        </p:nvSpPr>
        <p:spPr>
          <a:xfrm>
            <a:off x="467544" y="2204864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Rješenje: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C:\Users\mirna\Documents\slika103.jpg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37174"/>
            <a:ext cx="9144000" cy="6820826"/>
          </a:xfrm>
          <a:prstGeom prst="rect">
            <a:avLst/>
          </a:prstGeom>
          <a:noFill/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476672"/>
            <a:ext cx="86868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	</a:t>
            </a:r>
            <a:endParaRPr lang="hr-HR" sz="2400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467544" y="764704"/>
            <a:ext cx="30243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u="sng" dirty="0" smtClean="0">
                <a:latin typeface="+mj-lt"/>
                <a:ea typeface="+mj-ea"/>
                <a:cs typeface="+mj-cs"/>
              </a:rPr>
              <a:t>Korištena literatura:</a:t>
            </a:r>
          </a:p>
          <a:p>
            <a:endParaRPr lang="hr-HR" sz="2400" u="sng" dirty="0" smtClean="0">
              <a:latin typeface="+mj-lt"/>
              <a:ea typeface="+mj-ea"/>
              <a:cs typeface="+mj-cs"/>
            </a:endParaRPr>
          </a:p>
          <a:p>
            <a:endParaRPr lang="hr-HR" sz="2400" u="sng" dirty="0" smtClean="0">
              <a:latin typeface="+mj-lt"/>
              <a:ea typeface="+mj-ea"/>
              <a:cs typeface="+mj-cs"/>
            </a:endParaRPr>
          </a:p>
          <a:p>
            <a:endParaRPr lang="hr-HR" sz="2400" u="sng" dirty="0" smtClean="0">
              <a:latin typeface="+mj-lt"/>
              <a:ea typeface="+mj-ea"/>
              <a:cs typeface="+mj-cs"/>
            </a:endParaRPr>
          </a:p>
          <a:p>
            <a:endParaRPr lang="hr-HR" sz="2400" u="sng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18" name="TekstniOkvir 17"/>
          <p:cNvSpPr txBox="1"/>
          <p:nvPr/>
        </p:nvSpPr>
        <p:spPr>
          <a:xfrm>
            <a:off x="611560" y="1412776"/>
            <a:ext cx="82802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Kadum</a:t>
            </a:r>
            <a:r>
              <a:rPr lang="hr-HR" dirty="0" smtClean="0"/>
              <a:t>, </a:t>
            </a:r>
            <a:r>
              <a:rPr lang="hr-HR" dirty="0" err="1" smtClean="0"/>
              <a:t>Krneta</a:t>
            </a:r>
            <a:r>
              <a:rPr lang="hr-HR" dirty="0" smtClean="0"/>
              <a:t>, </a:t>
            </a:r>
            <a:r>
              <a:rPr lang="hr-HR" dirty="0" err="1" smtClean="0"/>
              <a:t>Kosić</a:t>
            </a:r>
            <a:r>
              <a:rPr lang="hr-HR" dirty="0" smtClean="0"/>
              <a:t>: MATEMATIKA za one koji mogu i žele više- </a:t>
            </a:r>
          </a:p>
          <a:p>
            <a:r>
              <a:rPr lang="hr-HR" dirty="0" smtClean="0"/>
              <a:t>		   Zbirka zadataka za učenike V. i VI. razreda OŠ, IGSA, Pula, 2000. g.</a:t>
            </a:r>
            <a:endParaRPr lang="hr-HR" dirty="0"/>
          </a:p>
        </p:txBody>
      </p:sp>
      <p:sp>
        <p:nvSpPr>
          <p:cNvPr id="21" name="TekstniOkvir 20"/>
          <p:cNvSpPr txBox="1"/>
          <p:nvPr/>
        </p:nvSpPr>
        <p:spPr>
          <a:xfrm>
            <a:off x="611560" y="2348880"/>
            <a:ext cx="7234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Marić, Anđelko: Put do matematičkog olimpa-6, Alka </a:t>
            </a:r>
            <a:r>
              <a:rPr lang="hr-HR" dirty="0" err="1" smtClean="0"/>
              <a:t>script</a:t>
            </a:r>
            <a:r>
              <a:rPr lang="hr-HR" dirty="0" smtClean="0"/>
              <a:t>, Zagreb, 2011.g.</a:t>
            </a:r>
          </a:p>
          <a:p>
            <a:r>
              <a:rPr lang="hr-HR" dirty="0" smtClean="0"/>
              <a:t>		</a:t>
            </a:r>
            <a:endParaRPr lang="hr-HR" dirty="0"/>
          </a:p>
        </p:txBody>
      </p:sp>
      <p:sp>
        <p:nvSpPr>
          <p:cNvPr id="22" name="TekstniOkvir 21"/>
          <p:cNvSpPr txBox="1"/>
          <p:nvPr/>
        </p:nvSpPr>
        <p:spPr>
          <a:xfrm>
            <a:off x="611560" y="2852936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Kniewald</a:t>
            </a:r>
            <a:r>
              <a:rPr lang="hr-HR" dirty="0" smtClean="0"/>
              <a:t>, Ljubičić: Matematika 6 plus, Element, Zagreb, 2002.g.</a:t>
            </a:r>
            <a:endParaRPr lang="hr-HR" dirty="0"/>
          </a:p>
        </p:txBody>
      </p:sp>
      <p:sp>
        <p:nvSpPr>
          <p:cNvPr id="24" name="TekstniOkvir 23"/>
          <p:cNvSpPr txBox="1"/>
          <p:nvPr/>
        </p:nvSpPr>
        <p:spPr>
          <a:xfrm>
            <a:off x="611560" y="3356992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Muštra, Mirjana: Dodatna nastava matematike - listići za 6. razred osnovne škole,</a:t>
            </a:r>
          </a:p>
          <a:p>
            <a:r>
              <a:rPr lang="hr-HR" dirty="0" smtClean="0"/>
              <a:t>                               Školska knjiga, Zagreb, 2011.g.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7" descr="C:\Users\mirna\Documents\slika103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37174"/>
            <a:ext cx="9144000" cy="6820826"/>
          </a:xfrm>
          <a:prstGeom prst="rect">
            <a:avLst/>
          </a:prstGeom>
          <a:noFill/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476672"/>
            <a:ext cx="8686800" cy="56494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/>
              <a:t>	</a:t>
            </a:r>
            <a:r>
              <a:rPr lang="hr-HR" sz="2400" dirty="0" smtClean="0"/>
              <a:t>Neka su     i     prirodni brojevi. Količnik           zapisan u obliku          nazivamo </a:t>
            </a:r>
            <a:r>
              <a:rPr lang="hr-HR" sz="2400" b="1" dirty="0" smtClean="0"/>
              <a:t>razlomkom</a:t>
            </a:r>
            <a:r>
              <a:rPr lang="hr-HR" sz="2400" dirty="0" smtClean="0"/>
              <a:t>.</a:t>
            </a:r>
          </a:p>
          <a:p>
            <a:pPr>
              <a:buNone/>
            </a:pPr>
            <a:endParaRPr lang="hr-HR" sz="1000" dirty="0" smtClean="0"/>
          </a:p>
          <a:p>
            <a:pPr>
              <a:buNone/>
            </a:pPr>
            <a:r>
              <a:rPr lang="hr-HR" sz="2400" dirty="0" smtClean="0"/>
              <a:t>	Broj      nazivamo </a:t>
            </a:r>
            <a:r>
              <a:rPr lang="hr-HR" sz="2400" b="1" dirty="0" smtClean="0"/>
              <a:t>brojnikom</a:t>
            </a:r>
            <a:r>
              <a:rPr lang="hr-HR" sz="2400" dirty="0" smtClean="0"/>
              <a:t>, a broj     </a:t>
            </a:r>
            <a:r>
              <a:rPr lang="hr-HR" sz="2400" b="1" dirty="0" smtClean="0"/>
              <a:t>nazivnikom</a:t>
            </a:r>
            <a:r>
              <a:rPr lang="hr-HR" sz="2400" dirty="0" smtClean="0"/>
              <a:t> razlomka      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	</a:t>
            </a:r>
            <a:r>
              <a:rPr lang="hr-HR" sz="2400" dirty="0" smtClean="0"/>
              <a:t>Ako su     i      prirodni brojevi, razlomak       nazivamo</a:t>
            </a:r>
          </a:p>
          <a:p>
            <a:pPr>
              <a:buNone/>
            </a:pPr>
            <a:r>
              <a:rPr lang="hr-HR" sz="2400" dirty="0" smtClean="0"/>
              <a:t>	</a:t>
            </a:r>
            <a:r>
              <a:rPr lang="hr-HR" sz="2400" b="1" dirty="0" smtClean="0"/>
              <a:t>pozitivnim racionalnim brojem</a:t>
            </a:r>
            <a:r>
              <a:rPr lang="hr-HR" sz="2400" dirty="0" smtClean="0"/>
              <a:t>. </a:t>
            </a:r>
          </a:p>
          <a:p>
            <a:pPr>
              <a:buNone/>
            </a:pPr>
            <a:r>
              <a:rPr lang="hr-HR" sz="2400" dirty="0" smtClean="0"/>
              <a:t>	Skup svih pozitivnih racionalnih brojeva označavamo s       .</a:t>
            </a:r>
            <a:endParaRPr lang="hr-HR" sz="2400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1691680" y="692696"/>
          <a:ext cx="288032" cy="288032"/>
        </p:xfrm>
        <a:graphic>
          <a:graphicData uri="http://schemas.openxmlformats.org/presentationml/2006/ole">
            <p:oleObj spid="_x0000_s44089" name="Equation" r:id="rId4" imgW="152268" imgH="152268" progId="Equation.DSMT4">
              <p:embed/>
            </p:oleObj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2114728" y="620688"/>
          <a:ext cx="247527" cy="360040"/>
        </p:xfrm>
        <a:graphic>
          <a:graphicData uri="http://schemas.openxmlformats.org/presentationml/2006/ole">
            <p:oleObj spid="_x0000_s44090" name="Equation" r:id="rId5" imgW="139639" imgH="203112" progId="Equation.DSMT4">
              <p:embed/>
            </p:oleObj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5436096" y="583350"/>
          <a:ext cx="670575" cy="397378"/>
        </p:xfrm>
        <a:graphic>
          <a:graphicData uri="http://schemas.openxmlformats.org/presentationml/2006/ole">
            <p:oleObj spid="_x0000_s44091" name="Equation" r:id="rId6" imgW="342751" imgH="203112" progId="Equation.DSMT4">
              <p:embed/>
            </p:oleObj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/>
        </p:nvGraphicFramePr>
        <p:xfrm>
          <a:off x="7949215" y="1424711"/>
          <a:ext cx="295193" cy="780153"/>
        </p:xfrm>
        <a:graphic>
          <a:graphicData uri="http://schemas.openxmlformats.org/presentationml/2006/ole">
            <p:oleObj spid="_x0000_s44092" name="Equation" r:id="rId7" imgW="177723" imgH="469696" progId="Equation.DSMT4">
              <p:embed/>
            </p:oleObj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/>
        </p:nvGraphicFramePr>
        <p:xfrm>
          <a:off x="1259632" y="1700808"/>
          <a:ext cx="288032" cy="288032"/>
        </p:xfrm>
        <a:graphic>
          <a:graphicData uri="http://schemas.openxmlformats.org/presentationml/2006/ole">
            <p:oleObj spid="_x0000_s44093" name="Equation" r:id="rId8" imgW="152268" imgH="152268" progId="Equation.DSMT4">
              <p:embed/>
            </p:oleObj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/>
        </p:nvGraphicFramePr>
        <p:xfrm>
          <a:off x="5044555" y="1628801"/>
          <a:ext cx="247525" cy="360039"/>
        </p:xfrm>
        <a:graphic>
          <a:graphicData uri="http://schemas.openxmlformats.org/presentationml/2006/ole">
            <p:oleObj spid="_x0000_s44094" name="Equation" r:id="rId9" imgW="139639" imgH="203112" progId="Equation.DSMT4">
              <p:embed/>
            </p:oleObj>
          </a:graphicData>
        </a:graphic>
      </p:graphicFrame>
      <p:graphicFrame>
        <p:nvGraphicFramePr>
          <p:cNvPr id="17" name="Objekt 16"/>
          <p:cNvGraphicFramePr>
            <a:graphicFrameLocks noChangeAspect="1"/>
          </p:cNvGraphicFramePr>
          <p:nvPr/>
        </p:nvGraphicFramePr>
        <p:xfrm>
          <a:off x="1547664" y="2852936"/>
          <a:ext cx="288032" cy="288032"/>
        </p:xfrm>
        <a:graphic>
          <a:graphicData uri="http://schemas.openxmlformats.org/presentationml/2006/ole">
            <p:oleObj spid="_x0000_s44095" name="Equation" r:id="rId10" imgW="152268" imgH="152268" progId="Equation.DSMT4">
              <p:embed/>
            </p:oleObj>
          </a:graphicData>
        </a:graphic>
      </p:graphicFrame>
      <p:graphicFrame>
        <p:nvGraphicFramePr>
          <p:cNvPr id="19" name="Objekt 18"/>
          <p:cNvGraphicFramePr>
            <a:graphicFrameLocks noChangeAspect="1"/>
          </p:cNvGraphicFramePr>
          <p:nvPr/>
        </p:nvGraphicFramePr>
        <p:xfrm>
          <a:off x="5580112" y="2564905"/>
          <a:ext cx="299709" cy="792087"/>
        </p:xfrm>
        <a:graphic>
          <a:graphicData uri="http://schemas.openxmlformats.org/presentationml/2006/ole">
            <p:oleObj spid="_x0000_s44096" name="Equation" r:id="rId11" imgW="177723" imgH="469696" progId="Equation.DSMT4">
              <p:embed/>
            </p:oleObj>
          </a:graphicData>
        </a:graphic>
      </p:graphicFrame>
      <p:graphicFrame>
        <p:nvGraphicFramePr>
          <p:cNvPr id="20" name="Objekt 19"/>
          <p:cNvGraphicFramePr>
            <a:graphicFrameLocks noChangeAspect="1"/>
          </p:cNvGraphicFramePr>
          <p:nvPr/>
        </p:nvGraphicFramePr>
        <p:xfrm>
          <a:off x="7437968" y="3573016"/>
          <a:ext cx="446400" cy="493390"/>
        </p:xfrm>
        <a:graphic>
          <a:graphicData uri="http://schemas.openxmlformats.org/presentationml/2006/ole">
            <p:oleObj spid="_x0000_s44097" name="Equation" r:id="rId12" imgW="241091" imgH="266469" progId="Equation.DSMT4">
              <p:embed/>
            </p:oleObj>
          </a:graphicData>
        </a:graphic>
      </p:graphicFrame>
      <p:graphicFrame>
        <p:nvGraphicFramePr>
          <p:cNvPr id="44052" name="Object 20"/>
          <p:cNvGraphicFramePr>
            <a:graphicFrameLocks noChangeAspect="1"/>
          </p:cNvGraphicFramePr>
          <p:nvPr/>
        </p:nvGraphicFramePr>
        <p:xfrm>
          <a:off x="1979712" y="2789238"/>
          <a:ext cx="236538" cy="342900"/>
        </p:xfrm>
        <a:graphic>
          <a:graphicData uri="http://schemas.openxmlformats.org/presentationml/2006/ole">
            <p:oleObj spid="_x0000_s44098" name="Equation" r:id="rId13" imgW="139639" imgH="203112" progId="Equation.DSMT4">
              <p:embed/>
            </p:oleObj>
          </a:graphicData>
        </a:graphic>
      </p:graphicFrame>
      <p:graphicFrame>
        <p:nvGraphicFramePr>
          <p:cNvPr id="44055" name="Object 23"/>
          <p:cNvGraphicFramePr>
            <a:graphicFrameLocks noChangeAspect="1"/>
          </p:cNvGraphicFramePr>
          <p:nvPr/>
        </p:nvGraphicFramePr>
        <p:xfrm>
          <a:off x="8172400" y="404664"/>
          <a:ext cx="295275" cy="781050"/>
        </p:xfrm>
        <a:graphic>
          <a:graphicData uri="http://schemas.openxmlformats.org/presentationml/2006/ole">
            <p:oleObj spid="_x0000_s44099" name="Equation" r:id="rId14" imgW="177723" imgH="469696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Slika 23" descr="slika1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073008" cy="7917419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r-HR" u="sng" dirty="0" smtClean="0"/>
              <a:t>Zadatak 1.</a:t>
            </a:r>
            <a:r>
              <a:rPr lang="hr-HR" dirty="0" smtClean="0"/>
              <a:t>  Je li veći broj			     ili                                      	       Koliko puta? </a:t>
            </a:r>
            <a:endParaRPr lang="hr-HR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 				   </a:t>
            </a:r>
            <a:r>
              <a:rPr lang="hr-HR" sz="2400" dirty="0"/>
              <a:t>	 </a:t>
            </a:r>
            <a:r>
              <a:rPr lang="hr-HR" sz="2400" dirty="0" smtClean="0"/>
              <a:t>    		   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                         </a:t>
            </a:r>
            <a:endParaRPr lang="hr-HR" sz="24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1528068" y="1628800"/>
          <a:ext cx="2755900" cy="687388"/>
        </p:xfrm>
        <a:graphic>
          <a:graphicData uri="http://schemas.openxmlformats.org/presentationml/2006/ole">
            <p:oleObj spid="_x0000_s77886" name="Equation" r:id="rId4" imgW="2082800" imgH="520700" progId="Equation.DSMT4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5403552" y="1628800"/>
          <a:ext cx="2336800" cy="687388"/>
        </p:xfrm>
        <a:graphic>
          <a:graphicData uri="http://schemas.openxmlformats.org/presentationml/2006/ole">
            <p:oleObj spid="_x0000_s77887" name="Equation" r:id="rId5" imgW="1765300" imgH="520700" progId="Equation.DSMT4">
              <p:embed/>
            </p:oleObj>
          </a:graphicData>
        </a:graphic>
      </p:graphicFrame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3616300" y="332656"/>
          <a:ext cx="2755900" cy="687388"/>
        </p:xfrm>
        <a:graphic>
          <a:graphicData uri="http://schemas.openxmlformats.org/presentationml/2006/ole">
            <p:oleObj spid="_x0000_s77888" name="Equation" r:id="rId6" imgW="2082800" imgH="520700" progId="Equation.DSMT4">
              <p:embed/>
            </p:oleObj>
          </a:graphicData>
        </a:graphic>
      </p:graphicFrame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6732240" y="293340"/>
          <a:ext cx="2336800" cy="687388"/>
        </p:xfrm>
        <a:graphic>
          <a:graphicData uri="http://schemas.openxmlformats.org/presentationml/2006/ole">
            <p:oleObj spid="_x0000_s77889" name="Equation" r:id="rId7" imgW="1765300" imgH="520700" progId="Equation.DSMT4">
              <p:embed/>
            </p:oleObj>
          </a:graphicData>
        </a:graphic>
      </p:graphicFrame>
      <p:graphicFrame>
        <p:nvGraphicFramePr>
          <p:cNvPr id="33798" name="Object 6"/>
          <p:cNvGraphicFramePr>
            <a:graphicFrameLocks noChangeAspect="1"/>
          </p:cNvGraphicFramePr>
          <p:nvPr/>
        </p:nvGraphicFramePr>
        <p:xfrm>
          <a:off x="1489398" y="2420888"/>
          <a:ext cx="2722562" cy="687388"/>
        </p:xfrm>
        <a:graphic>
          <a:graphicData uri="http://schemas.openxmlformats.org/presentationml/2006/ole">
            <p:oleObj spid="_x0000_s77890" name="Equation" r:id="rId8" imgW="2057400" imgH="520700" progId="Equation.DSMT4">
              <p:embed/>
            </p:oleObj>
          </a:graphicData>
        </a:graphic>
      </p:graphicFrame>
      <p:graphicFrame>
        <p:nvGraphicFramePr>
          <p:cNvPr id="33799" name="Object 7"/>
          <p:cNvGraphicFramePr>
            <a:graphicFrameLocks noChangeAspect="1"/>
          </p:cNvGraphicFramePr>
          <p:nvPr/>
        </p:nvGraphicFramePr>
        <p:xfrm>
          <a:off x="1540148" y="3068960"/>
          <a:ext cx="1663700" cy="620712"/>
        </p:xfrm>
        <a:graphic>
          <a:graphicData uri="http://schemas.openxmlformats.org/presentationml/2006/ole">
            <p:oleObj spid="_x0000_s77891" name="Equation" r:id="rId9" imgW="1257300" imgH="469900" progId="Equation.DSMT4">
              <p:embed/>
            </p:oleObj>
          </a:graphicData>
        </a:graphic>
      </p:graphicFrame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1475656" y="3789040"/>
          <a:ext cx="1479550" cy="620712"/>
        </p:xfrm>
        <a:graphic>
          <a:graphicData uri="http://schemas.openxmlformats.org/presentationml/2006/ole">
            <p:oleObj spid="_x0000_s77892" name="Equation" r:id="rId10" imgW="1117600" imgH="469900" progId="Equation.DSMT4">
              <p:embed/>
            </p:oleObj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1481733" y="4392613"/>
          <a:ext cx="1362075" cy="620712"/>
        </p:xfrm>
        <a:graphic>
          <a:graphicData uri="http://schemas.openxmlformats.org/presentationml/2006/ole">
            <p:oleObj spid="_x0000_s77893" name="Equation" r:id="rId11" imgW="1028700" imgH="469900" progId="Equation.DSMT4">
              <p:embed/>
            </p:oleObj>
          </a:graphicData>
        </a:graphic>
      </p:graphicFrame>
      <p:graphicFrame>
        <p:nvGraphicFramePr>
          <p:cNvPr id="33803" name="Object 11"/>
          <p:cNvGraphicFramePr>
            <a:graphicFrameLocks noChangeAspect="1"/>
          </p:cNvGraphicFramePr>
          <p:nvPr/>
        </p:nvGraphicFramePr>
        <p:xfrm>
          <a:off x="5436096" y="2382838"/>
          <a:ext cx="2219325" cy="619125"/>
        </p:xfrm>
        <a:graphic>
          <a:graphicData uri="http://schemas.openxmlformats.org/presentationml/2006/ole">
            <p:oleObj spid="_x0000_s77894" name="Equation" r:id="rId12" imgW="1676400" imgH="469900" progId="Equation.DSMT4">
              <p:embed/>
            </p:oleObj>
          </a:graphicData>
        </a:graphic>
      </p:graphicFrame>
      <p:graphicFrame>
        <p:nvGraphicFramePr>
          <p:cNvPr id="33804" name="Object 12"/>
          <p:cNvGraphicFramePr>
            <a:graphicFrameLocks noChangeAspect="1"/>
          </p:cNvGraphicFramePr>
          <p:nvPr/>
        </p:nvGraphicFramePr>
        <p:xfrm>
          <a:off x="5457354" y="3068960"/>
          <a:ext cx="1058862" cy="619125"/>
        </p:xfrm>
        <a:graphic>
          <a:graphicData uri="http://schemas.openxmlformats.org/presentationml/2006/ole">
            <p:oleObj spid="_x0000_s77895" name="Equation" r:id="rId13" imgW="799753" imgH="469696" progId="Equation.DSMT4">
              <p:embed/>
            </p:oleObj>
          </a:graphicData>
        </a:graphic>
      </p:graphicFrame>
      <p:graphicFrame>
        <p:nvGraphicFramePr>
          <p:cNvPr id="33805" name="Object 13"/>
          <p:cNvGraphicFramePr>
            <a:graphicFrameLocks noChangeAspect="1"/>
          </p:cNvGraphicFramePr>
          <p:nvPr/>
        </p:nvGraphicFramePr>
        <p:xfrm>
          <a:off x="5457354" y="3717032"/>
          <a:ext cx="1058862" cy="619125"/>
        </p:xfrm>
        <a:graphic>
          <a:graphicData uri="http://schemas.openxmlformats.org/presentationml/2006/ole">
            <p:oleObj spid="_x0000_s77896" name="Equation" r:id="rId14" imgW="799753" imgH="469696" progId="Equation.DSMT4">
              <p:embed/>
            </p:oleObj>
          </a:graphicData>
        </a:graphic>
      </p:graphicFrame>
      <p:graphicFrame>
        <p:nvGraphicFramePr>
          <p:cNvPr id="33806" name="Object 14"/>
          <p:cNvGraphicFramePr>
            <a:graphicFrameLocks noChangeAspect="1"/>
          </p:cNvGraphicFramePr>
          <p:nvPr/>
        </p:nvGraphicFramePr>
        <p:xfrm>
          <a:off x="5489922" y="4322763"/>
          <a:ext cx="1530350" cy="619125"/>
        </p:xfrm>
        <a:graphic>
          <a:graphicData uri="http://schemas.openxmlformats.org/presentationml/2006/ole">
            <p:oleObj spid="_x0000_s77897" name="Equation" r:id="rId15" imgW="1155700" imgH="469900" progId="Equation.DSMT4">
              <p:embed/>
            </p:oleObj>
          </a:graphicData>
        </a:graphic>
      </p:graphicFrame>
      <p:graphicFrame>
        <p:nvGraphicFramePr>
          <p:cNvPr id="33808" name="Object 16"/>
          <p:cNvGraphicFramePr>
            <a:graphicFrameLocks noChangeAspect="1"/>
          </p:cNvGraphicFramePr>
          <p:nvPr/>
        </p:nvGraphicFramePr>
        <p:xfrm>
          <a:off x="2794620" y="5085184"/>
          <a:ext cx="2857500" cy="620713"/>
        </p:xfrm>
        <a:graphic>
          <a:graphicData uri="http://schemas.openxmlformats.org/presentationml/2006/ole">
            <p:oleObj spid="_x0000_s77898" name="Equation" r:id="rId16" imgW="1905000" imgH="469900" progId="Equation.DSMT4">
              <p:embed/>
            </p:oleObj>
          </a:graphicData>
        </a:graphic>
      </p:graphicFrame>
      <p:sp>
        <p:nvSpPr>
          <p:cNvPr id="22" name="TekstniOkvir 21"/>
          <p:cNvSpPr txBox="1"/>
          <p:nvPr/>
        </p:nvSpPr>
        <p:spPr>
          <a:xfrm>
            <a:off x="2959399" y="6093296"/>
            <a:ext cx="2908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smtClean="0"/>
              <a:t>Veći je broj      i to          puta. </a:t>
            </a:r>
            <a:endParaRPr lang="hr-HR" dirty="0"/>
          </a:p>
        </p:txBody>
      </p:sp>
      <p:graphicFrame>
        <p:nvGraphicFramePr>
          <p:cNvPr id="23" name="Objekt 22"/>
          <p:cNvGraphicFramePr>
            <a:graphicFrameLocks noChangeAspect="1"/>
          </p:cNvGraphicFramePr>
          <p:nvPr/>
        </p:nvGraphicFramePr>
        <p:xfrm>
          <a:off x="4716016" y="5949280"/>
          <a:ext cx="313308" cy="610126"/>
        </p:xfrm>
        <a:graphic>
          <a:graphicData uri="http://schemas.openxmlformats.org/presentationml/2006/ole">
            <p:oleObj spid="_x0000_s77899" name="Equation" r:id="rId17" imgW="241195" imgH="469696" progId="Equation.DSMT4">
              <p:embed/>
            </p:oleObj>
          </a:graphicData>
        </a:graphic>
      </p:graphicFrame>
      <p:graphicFrame>
        <p:nvGraphicFramePr>
          <p:cNvPr id="33810" name="Object 18"/>
          <p:cNvGraphicFramePr>
            <a:graphicFrameLocks noChangeAspect="1"/>
          </p:cNvGraphicFramePr>
          <p:nvPr/>
        </p:nvGraphicFramePr>
        <p:xfrm>
          <a:off x="4139952" y="6165304"/>
          <a:ext cx="216024" cy="234486"/>
        </p:xfrm>
        <a:graphic>
          <a:graphicData uri="http://schemas.openxmlformats.org/presentationml/2006/ole">
            <p:oleObj spid="_x0000_s77900" name="Equation" r:id="rId18" imgW="139639" imgH="152334" progId="Equation.DSMT4">
              <p:embed/>
            </p:oleObj>
          </a:graphicData>
        </a:graphic>
      </p:graphicFrame>
      <p:sp>
        <p:nvSpPr>
          <p:cNvPr id="25" name="Pravokutnik 24"/>
          <p:cNvSpPr/>
          <p:nvPr/>
        </p:nvSpPr>
        <p:spPr>
          <a:xfrm>
            <a:off x="539552" y="1340768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Rješenje: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C:\Users\mirna\Documents\slika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459432"/>
            <a:ext cx="9144000" cy="7317432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Zadatak 2.</a:t>
            </a:r>
            <a:r>
              <a:rPr lang="hr-HR" dirty="0" smtClean="0"/>
              <a:t>   Izračunaj na najjednostavniji način:</a:t>
            </a:r>
            <a:endParaRPr lang="hr-HR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 				   </a:t>
            </a:r>
            <a:r>
              <a:rPr lang="hr-HR" sz="2400" dirty="0"/>
              <a:t>	 </a:t>
            </a:r>
            <a:r>
              <a:rPr lang="hr-HR" sz="2400" dirty="0" smtClean="0"/>
              <a:t>    		   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                         </a:t>
            </a:r>
            <a:endParaRPr lang="hr-HR" sz="24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3347864" y="1196752"/>
          <a:ext cx="3276600" cy="687388"/>
        </p:xfrm>
        <a:graphic>
          <a:graphicData uri="http://schemas.openxmlformats.org/presentationml/2006/ole">
            <p:oleObj spid="_x0000_s35863" name="Equation" r:id="rId4" imgW="2476500" imgH="520700" progId="Equation.DSMT4">
              <p:embed/>
            </p:oleObj>
          </a:graphicData>
        </a:graphic>
      </p:graphicFrame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2584748" y="2492896"/>
          <a:ext cx="3427412" cy="687387"/>
        </p:xfrm>
        <a:graphic>
          <a:graphicData uri="http://schemas.openxmlformats.org/presentationml/2006/ole">
            <p:oleObj spid="_x0000_s35864" name="Equation" r:id="rId5" imgW="2590800" imgH="520700" progId="Equation.DSMT4">
              <p:embed/>
            </p:oleObj>
          </a:graphicData>
        </a:graphic>
      </p:graphicFrame>
      <p:graphicFrame>
        <p:nvGraphicFramePr>
          <p:cNvPr id="35845" name="Object 5"/>
          <p:cNvGraphicFramePr>
            <a:graphicFrameLocks noChangeAspect="1"/>
          </p:cNvGraphicFramePr>
          <p:nvPr/>
        </p:nvGraphicFramePr>
        <p:xfrm>
          <a:off x="2555776" y="3356347"/>
          <a:ext cx="2957512" cy="720725"/>
        </p:xfrm>
        <a:graphic>
          <a:graphicData uri="http://schemas.openxmlformats.org/presentationml/2006/ole">
            <p:oleObj spid="_x0000_s35865" name="Equation" r:id="rId6" imgW="2234230" imgH="545863" progId="Equation.DSMT4">
              <p:embed/>
            </p:oleObj>
          </a:graphicData>
        </a:graphic>
      </p:graphicFrame>
      <p:graphicFrame>
        <p:nvGraphicFramePr>
          <p:cNvPr id="35846" name="Object 6"/>
          <p:cNvGraphicFramePr>
            <a:graphicFrameLocks noChangeAspect="1"/>
          </p:cNvGraphicFramePr>
          <p:nvPr/>
        </p:nvGraphicFramePr>
        <p:xfrm>
          <a:off x="2552824" y="4221088"/>
          <a:ext cx="2235200" cy="620713"/>
        </p:xfrm>
        <a:graphic>
          <a:graphicData uri="http://schemas.openxmlformats.org/presentationml/2006/ole">
            <p:oleObj spid="_x0000_s35866" name="Equation" r:id="rId7" imgW="1689100" imgH="469900" progId="Equation.DSMT4">
              <p:embed/>
            </p:oleObj>
          </a:graphicData>
        </a:graphic>
      </p:graphicFrame>
      <p:graphicFrame>
        <p:nvGraphicFramePr>
          <p:cNvPr id="35847" name="Object 7"/>
          <p:cNvGraphicFramePr>
            <a:graphicFrameLocks noChangeAspect="1"/>
          </p:cNvGraphicFramePr>
          <p:nvPr/>
        </p:nvGraphicFramePr>
        <p:xfrm>
          <a:off x="2555776" y="5013176"/>
          <a:ext cx="2640013" cy="620713"/>
        </p:xfrm>
        <a:graphic>
          <a:graphicData uri="http://schemas.openxmlformats.org/presentationml/2006/ole">
            <p:oleObj spid="_x0000_s35867" name="Equation" r:id="rId8" imgW="1993680" imgH="469800" progId="Equation.DSMT4">
              <p:embed/>
            </p:oleObj>
          </a:graphicData>
        </a:graphic>
      </p:graphicFrame>
      <p:sp>
        <p:nvSpPr>
          <p:cNvPr id="11" name="Pravokutnik 10"/>
          <p:cNvSpPr/>
          <p:nvPr/>
        </p:nvSpPr>
        <p:spPr>
          <a:xfrm>
            <a:off x="539552" y="1916832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Rješenje: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C:\Users\mirna\Documents\slika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459432"/>
            <a:ext cx="9144000" cy="7317432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Zadatak 3.</a:t>
            </a:r>
            <a:r>
              <a:rPr lang="hr-HR" dirty="0" smtClean="0"/>
              <a:t>	Pri dijeljenju dvaju brojeva, količnik iznosi </a:t>
            </a:r>
            <a:endParaRPr lang="hr-HR" u="sng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2400" dirty="0" smtClean="0"/>
              <a:t> 				   </a:t>
            </a:r>
            <a:r>
              <a:rPr lang="hr-HR" sz="2400" dirty="0"/>
              <a:t>	 </a:t>
            </a:r>
            <a:r>
              <a:rPr lang="hr-HR" sz="2400" dirty="0" smtClean="0"/>
              <a:t>    		   </a:t>
            </a:r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endParaRPr lang="hr-HR" sz="2400" dirty="0" smtClean="0"/>
          </a:p>
          <a:p>
            <a:pPr>
              <a:buNone/>
            </a:pPr>
            <a:r>
              <a:rPr lang="hr-HR" sz="2400" dirty="0" smtClean="0"/>
              <a:t>                         </a:t>
            </a:r>
            <a:endParaRPr lang="hr-HR" sz="24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3203848" y="2996952"/>
          <a:ext cx="301625" cy="620713"/>
        </p:xfrm>
        <a:graphic>
          <a:graphicData uri="http://schemas.openxmlformats.org/presentationml/2006/ole">
            <p:oleObj spid="_x0000_s76815" name="Equation" r:id="rId4" imgW="228600" imgH="469900" progId="Equation.DSMT4">
              <p:embed/>
            </p:oleObj>
          </a:graphicData>
        </a:graphic>
      </p:graphicFrame>
      <p:sp>
        <p:nvSpPr>
          <p:cNvPr id="12" name="TekstniOkvir 11"/>
          <p:cNvSpPr txBox="1"/>
          <p:nvPr/>
        </p:nvSpPr>
        <p:spPr>
          <a:xfrm>
            <a:off x="2627784" y="1052736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+mj-lt"/>
                <a:ea typeface="+mj-ea"/>
                <a:cs typeface="+mj-cs"/>
              </a:rPr>
              <a:t>djeljenika. Koliki je djelitelj?</a:t>
            </a:r>
          </a:p>
        </p:txBody>
      </p:sp>
      <p:graphicFrame>
        <p:nvGraphicFramePr>
          <p:cNvPr id="76808" name="Object 8"/>
          <p:cNvGraphicFramePr>
            <a:graphicFrameLocks noChangeAspect="1"/>
          </p:cNvGraphicFramePr>
          <p:nvPr/>
        </p:nvGraphicFramePr>
        <p:xfrm>
          <a:off x="2411760" y="1052736"/>
          <a:ext cx="290513" cy="595313"/>
        </p:xfrm>
        <a:graphic>
          <a:graphicData uri="http://schemas.openxmlformats.org/presentationml/2006/ole">
            <p:oleObj spid="_x0000_s76816" name="Equation" r:id="rId5" imgW="228600" imgH="469900" progId="Equation.DSMT4">
              <p:embed/>
            </p:oleObj>
          </a:graphicData>
        </a:graphic>
      </p:graphicFrame>
      <p:sp>
        <p:nvSpPr>
          <p:cNvPr id="14" name="TekstniOkvir 13"/>
          <p:cNvSpPr txBox="1"/>
          <p:nvPr/>
        </p:nvSpPr>
        <p:spPr>
          <a:xfrm>
            <a:off x="971600" y="2492896"/>
            <a:ext cx="723307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latin typeface="+mj-lt"/>
                <a:ea typeface="+mj-ea"/>
                <a:cs typeface="+mj-cs"/>
              </a:rPr>
              <a:t>Budući je umnožak količnika i djelitelja jednak djeljeniku,</a:t>
            </a:r>
          </a:p>
          <a:p>
            <a:r>
              <a:rPr lang="hr-HR" sz="1000" dirty="0" smtClean="0">
                <a:latin typeface="+mj-lt"/>
                <a:ea typeface="+mj-ea"/>
                <a:cs typeface="+mj-cs"/>
              </a:rPr>
              <a:t> </a:t>
            </a:r>
          </a:p>
          <a:p>
            <a:r>
              <a:rPr lang="hr-HR" sz="2400" dirty="0" smtClean="0">
                <a:latin typeface="+mj-lt"/>
                <a:ea typeface="+mj-ea"/>
                <a:cs typeface="+mj-cs"/>
              </a:rPr>
              <a:t>djelitelj mora biti        .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539552" y="1844824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Rješenje: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 descr="C:\Users\mirna\Documents\slika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459432"/>
            <a:ext cx="9144000" cy="7317432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Zadatak 4.</a:t>
            </a:r>
            <a:r>
              <a:rPr lang="hr-HR" dirty="0" smtClean="0"/>
              <a:t>	Zadan je razlomak      . Koji broj treba oduzeti od </a:t>
            </a:r>
            <a:endParaRPr lang="hr-HR" u="sng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7020272" y="1340768"/>
          <a:ext cx="201612" cy="620712"/>
        </p:xfrm>
        <a:graphic>
          <a:graphicData uri="http://schemas.openxmlformats.org/presentationml/2006/ole">
            <p:oleObj spid="_x0000_s78876" name="Equation" r:id="rId4" imgW="152334" imgH="469696" progId="Equation.DSMT4">
              <p:embed/>
            </p:oleObj>
          </a:graphicData>
        </a:graphic>
      </p:graphicFrame>
      <p:sp>
        <p:nvSpPr>
          <p:cNvPr id="12" name="TekstniOkvir 11"/>
          <p:cNvSpPr txBox="1"/>
          <p:nvPr/>
        </p:nvSpPr>
        <p:spPr>
          <a:xfrm>
            <a:off x="2339752" y="1052736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latin typeface="+mj-lt"/>
                <a:ea typeface="+mj-ea"/>
                <a:cs typeface="+mj-cs"/>
              </a:rPr>
              <a:t>brojnika, a dodati nazivniku, pa da se dobije razlomak koji, poslije kraćenja, iznosi     .</a:t>
            </a:r>
          </a:p>
        </p:txBody>
      </p:sp>
      <p:sp>
        <p:nvSpPr>
          <p:cNvPr id="14" name="TekstniOkvir 13"/>
          <p:cNvSpPr txBox="1"/>
          <p:nvPr/>
        </p:nvSpPr>
        <p:spPr>
          <a:xfrm>
            <a:off x="899592" y="2132856"/>
            <a:ext cx="72330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 smtClean="0">
                <a:latin typeface="+mj-lt"/>
                <a:ea typeface="+mj-ea"/>
                <a:cs typeface="+mj-cs"/>
              </a:rPr>
              <a:t>Transformirajmo zadani razlomak tako da mu brojnik i nazivnik budu jednaki. Da to postignemo od nazivnika ćemo oduzeti 7 i brojniku dodati 7. Na taj način dobili smo razlomak       . Da bismo dobili vrijednost     brojniku razlomka       oduzet ćemo njegovu polovinu i dodati je nazivniku. </a:t>
            </a:r>
          </a:p>
          <a:p>
            <a:pPr>
              <a:lnSpc>
                <a:spcPct val="150000"/>
              </a:lnSpc>
            </a:pPr>
            <a:r>
              <a:rPr lang="hr-HR" sz="2400" dirty="0" smtClean="0">
                <a:latin typeface="+mj-lt"/>
                <a:ea typeface="+mj-ea"/>
                <a:cs typeface="+mj-cs"/>
              </a:rPr>
              <a:t>Sada se lako zaključuje da smo od brojnika </a:t>
            </a:r>
          </a:p>
          <a:p>
            <a:pPr>
              <a:lnSpc>
                <a:spcPct val="150000"/>
              </a:lnSpc>
            </a:pPr>
            <a:r>
              <a:rPr lang="hr-HR" sz="2400" dirty="0" smtClean="0">
                <a:latin typeface="+mj-lt"/>
                <a:ea typeface="+mj-ea"/>
                <a:cs typeface="+mj-cs"/>
              </a:rPr>
              <a:t>oduzeli 25 (57-32) i nazivniku dodali 25 (96-71).</a:t>
            </a:r>
          </a:p>
        </p:txBody>
      </p:sp>
      <p:graphicFrame>
        <p:nvGraphicFramePr>
          <p:cNvPr id="11" name="Objekt 10"/>
          <p:cNvGraphicFramePr>
            <a:graphicFrameLocks noChangeAspect="1"/>
          </p:cNvGraphicFramePr>
          <p:nvPr/>
        </p:nvGraphicFramePr>
        <p:xfrm>
          <a:off x="4644008" y="530677"/>
          <a:ext cx="360040" cy="666075"/>
        </p:xfrm>
        <a:graphic>
          <a:graphicData uri="http://schemas.openxmlformats.org/presentationml/2006/ole">
            <p:oleObj spid="_x0000_s78877" name="Equation" r:id="rId5" imgW="253890" imgH="469696" progId="Equation.DSMT4">
              <p:embed/>
            </p:oleObj>
          </a:graphicData>
        </a:graphic>
      </p:graphicFrame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2771478" y="3789040"/>
          <a:ext cx="360362" cy="666750"/>
        </p:xfrm>
        <a:graphic>
          <a:graphicData uri="http://schemas.openxmlformats.org/presentationml/2006/ole">
            <p:oleObj spid="_x0000_s78878" name="Equation" r:id="rId6" imgW="253890" imgH="469696" progId="Equation.DSMT4">
              <p:embed/>
            </p:oleObj>
          </a:graphicData>
        </a:graphic>
      </p:graphicFrame>
      <p:graphicFrame>
        <p:nvGraphicFramePr>
          <p:cNvPr id="78855" name="Object 7"/>
          <p:cNvGraphicFramePr>
            <a:graphicFrameLocks noChangeAspect="1"/>
          </p:cNvGraphicFramePr>
          <p:nvPr/>
        </p:nvGraphicFramePr>
        <p:xfrm>
          <a:off x="6660232" y="3789040"/>
          <a:ext cx="215900" cy="666750"/>
        </p:xfrm>
        <a:graphic>
          <a:graphicData uri="http://schemas.openxmlformats.org/presentationml/2006/ole">
            <p:oleObj spid="_x0000_s78879" name="Equation" r:id="rId7" imgW="152334" imgH="469696" progId="Equation.DSMT4">
              <p:embed/>
            </p:oleObj>
          </a:graphicData>
        </a:graphic>
      </p:graphicFrame>
      <p:graphicFrame>
        <p:nvGraphicFramePr>
          <p:cNvPr id="78856" name="Object 8"/>
          <p:cNvGraphicFramePr>
            <a:graphicFrameLocks noChangeAspect="1"/>
          </p:cNvGraphicFramePr>
          <p:nvPr/>
        </p:nvGraphicFramePr>
        <p:xfrm>
          <a:off x="2195736" y="4365104"/>
          <a:ext cx="360362" cy="666750"/>
        </p:xfrm>
        <a:graphic>
          <a:graphicData uri="http://schemas.openxmlformats.org/presentationml/2006/ole">
            <p:oleObj spid="_x0000_s78880" name="Equation" r:id="rId8" imgW="253890" imgH="469696" progId="Equation.DSMT4">
              <p:embed/>
            </p:oleObj>
          </a:graphicData>
        </a:graphic>
      </p:graphicFrame>
      <p:graphicFrame>
        <p:nvGraphicFramePr>
          <p:cNvPr id="78857" name="Object 9"/>
          <p:cNvGraphicFramePr>
            <a:graphicFrameLocks noChangeAspect="1"/>
          </p:cNvGraphicFramePr>
          <p:nvPr/>
        </p:nvGraphicFramePr>
        <p:xfrm>
          <a:off x="2555776" y="4941168"/>
          <a:ext cx="1855787" cy="666750"/>
        </p:xfrm>
        <a:graphic>
          <a:graphicData uri="http://schemas.openxmlformats.org/presentationml/2006/ole">
            <p:oleObj spid="_x0000_s78881" name="Equation" r:id="rId9" imgW="1308100" imgH="469900" progId="Equation.DSMT4">
              <p:embed/>
            </p:oleObj>
          </a:graphicData>
        </a:graphic>
      </p:graphicFrame>
      <p:sp>
        <p:nvSpPr>
          <p:cNvPr id="13" name="Pravokutnik 12"/>
          <p:cNvSpPr/>
          <p:nvPr/>
        </p:nvSpPr>
        <p:spPr>
          <a:xfrm>
            <a:off x="539552" y="1772816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Rješenje: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8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3" name="Picture 7" descr="C:\Users\mirna\Documents\slika103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37174"/>
            <a:ext cx="9144000" cy="6820826"/>
          </a:xfrm>
          <a:prstGeom prst="rect">
            <a:avLst/>
          </a:prstGeom>
          <a:noFill/>
        </p:spPr>
      </p:pic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hr-HR" sz="2000" dirty="0" smtClean="0"/>
          </a:p>
          <a:p>
            <a:pPr algn="just">
              <a:buNone/>
            </a:pPr>
            <a:r>
              <a:rPr lang="hr-HR" sz="2400" dirty="0" smtClean="0"/>
              <a:t>Razlomak kojem su brojnik i nazivnik također razlomci nazivamo</a:t>
            </a:r>
          </a:p>
          <a:p>
            <a:pPr algn="just">
              <a:buNone/>
            </a:pPr>
            <a:r>
              <a:rPr lang="hr-HR" sz="2400" dirty="0" smtClean="0"/>
              <a:t> </a:t>
            </a:r>
            <a:r>
              <a:rPr lang="hr-HR" sz="2400" b="1" dirty="0" smtClean="0"/>
              <a:t>dvojni razlomak</a:t>
            </a:r>
            <a:r>
              <a:rPr lang="hr-HR" sz="2400" dirty="0" smtClean="0"/>
              <a:t>.</a:t>
            </a:r>
          </a:p>
          <a:p>
            <a:pPr algn="just">
              <a:buNone/>
            </a:pPr>
            <a:endParaRPr lang="hr-HR" sz="2400" dirty="0" smtClean="0"/>
          </a:p>
          <a:p>
            <a:pPr algn="just">
              <a:buNone/>
            </a:pPr>
            <a:endParaRPr lang="hr-HR" sz="2000" dirty="0" smtClean="0"/>
          </a:p>
          <a:p>
            <a:pPr algn="just">
              <a:buNone/>
            </a:pPr>
            <a:endParaRPr lang="hr-HR" sz="2000" dirty="0" smtClean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2483768" y="2204864"/>
          <a:ext cx="3600400" cy="1800200"/>
        </p:xfrm>
        <a:graphic>
          <a:graphicData uri="http://schemas.openxmlformats.org/presentationml/2006/ole">
            <p:oleObj spid="_x0000_s45066" name="Equation" r:id="rId4" imgW="1854200" imgH="9271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:\Users\mirna\Documents\slika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Zadatak 5.</a:t>
            </a:r>
            <a:r>
              <a:rPr lang="hr-HR" dirty="0" smtClean="0"/>
              <a:t>   Izračunaj: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 noChangeAspect="1"/>
          </p:cNvGraphicFramePr>
          <p:nvPr>
            <p:ph idx="1"/>
          </p:nvPr>
        </p:nvGraphicFramePr>
        <p:xfrm>
          <a:off x="1209675" y="1412875"/>
          <a:ext cx="4706938" cy="989013"/>
        </p:xfrm>
        <a:graphic>
          <a:graphicData uri="http://schemas.openxmlformats.org/presentationml/2006/ole">
            <p:oleObj spid="_x0000_s6162" name="Equation" r:id="rId4" imgW="3504960" imgH="736560" progId="Equation.DSMT4">
              <p:embed/>
            </p:oleObj>
          </a:graphicData>
        </a:graphic>
      </p:graphicFrame>
      <p:graphicFrame>
        <p:nvGraphicFramePr>
          <p:cNvPr id="6147" name="Rezervirano mjesto sadržaja 3"/>
          <p:cNvGraphicFramePr>
            <a:graphicFrameLocks noChangeAspect="1"/>
          </p:cNvGraphicFramePr>
          <p:nvPr/>
        </p:nvGraphicFramePr>
        <p:xfrm>
          <a:off x="3079750" y="4076700"/>
          <a:ext cx="3787775" cy="989013"/>
        </p:xfrm>
        <a:graphic>
          <a:graphicData uri="http://schemas.openxmlformats.org/presentationml/2006/ole">
            <p:oleObj spid="_x0000_s6163" name="Equation" r:id="rId5" imgW="2819160" imgH="736560" progId="Equation.DSMT4">
              <p:embed/>
            </p:oleObj>
          </a:graphicData>
        </a:graphic>
      </p:graphicFrame>
      <p:graphicFrame>
        <p:nvGraphicFramePr>
          <p:cNvPr id="6148" name="Rezervirano mjesto sadržaja 3"/>
          <p:cNvGraphicFramePr>
            <a:graphicFrameLocks noChangeAspect="1"/>
          </p:cNvGraphicFramePr>
          <p:nvPr/>
        </p:nvGraphicFramePr>
        <p:xfrm>
          <a:off x="3078088" y="5032276"/>
          <a:ext cx="2286000" cy="989012"/>
        </p:xfrm>
        <a:graphic>
          <a:graphicData uri="http://schemas.openxmlformats.org/presentationml/2006/ole">
            <p:oleObj spid="_x0000_s6164" name="Equation" r:id="rId6" imgW="1701800" imgH="736600" progId="Equation.DSMT4">
              <p:embed/>
            </p:oleObj>
          </a:graphicData>
        </a:graphic>
      </p:graphicFrame>
      <p:graphicFrame>
        <p:nvGraphicFramePr>
          <p:cNvPr id="6149" name="Rezervirano mjesto sadržaja 3"/>
          <p:cNvGraphicFramePr>
            <a:graphicFrameLocks noChangeAspect="1"/>
          </p:cNvGraphicFramePr>
          <p:nvPr/>
        </p:nvGraphicFramePr>
        <p:xfrm>
          <a:off x="3071118" y="6093296"/>
          <a:ext cx="1212850" cy="630237"/>
        </p:xfrm>
        <a:graphic>
          <a:graphicData uri="http://schemas.openxmlformats.org/presentationml/2006/ole">
            <p:oleObj spid="_x0000_s6165" name="Equation" r:id="rId7" imgW="901309" imgH="469696" progId="Equation.DSMT4">
              <p:embed/>
            </p:oleObj>
          </a:graphicData>
        </a:graphic>
      </p:graphicFrame>
      <p:sp>
        <p:nvSpPr>
          <p:cNvPr id="10" name="Pravokutnik 9"/>
          <p:cNvSpPr/>
          <p:nvPr/>
        </p:nvSpPr>
        <p:spPr>
          <a:xfrm>
            <a:off x="539552" y="2420888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Rješenje:</a:t>
            </a:r>
          </a:p>
        </p:txBody>
      </p:sp>
      <p:graphicFrame>
        <p:nvGraphicFramePr>
          <p:cNvPr id="6166" name="Object 22"/>
          <p:cNvGraphicFramePr>
            <a:graphicFrameLocks noGrp="1" noChangeAspect="1"/>
          </p:cNvGraphicFramePr>
          <p:nvPr/>
        </p:nvGraphicFramePr>
        <p:xfrm>
          <a:off x="3059832" y="2924944"/>
          <a:ext cx="4894262" cy="989013"/>
        </p:xfrm>
        <a:graphic>
          <a:graphicData uri="http://schemas.openxmlformats.org/presentationml/2006/ole">
            <p:oleObj spid="_x0000_s6166" name="Equation" r:id="rId8" imgW="3644900" imgH="736600" progId="Equation.DSMT4">
              <p:embed/>
            </p:oleObj>
          </a:graphicData>
        </a:graphic>
      </p:graphicFrame>
      <p:sp>
        <p:nvSpPr>
          <p:cNvPr id="11" name="TekstniOkvir 10"/>
          <p:cNvSpPr txBox="1"/>
          <p:nvPr/>
        </p:nvSpPr>
        <p:spPr>
          <a:xfrm>
            <a:off x="6156176" y="2132856"/>
            <a:ext cx="2927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i="1" dirty="0" smtClean="0"/>
              <a:t>(Županijsko natjecanje 2003.)</a:t>
            </a:r>
            <a:endParaRPr lang="hr-HR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C:\Users\mirna\Documents\slika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u="sng" dirty="0" smtClean="0"/>
              <a:t>Zadatak 6.</a:t>
            </a:r>
            <a:r>
              <a:rPr lang="hr-HR" dirty="0" smtClean="0"/>
              <a:t>   Izračunaj vrijednost razlomka: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 noChangeAspect="1"/>
          </p:cNvGraphicFramePr>
          <p:nvPr>
            <p:ph idx="1"/>
          </p:nvPr>
        </p:nvGraphicFramePr>
        <p:xfrm>
          <a:off x="2051720" y="1340768"/>
          <a:ext cx="1249363" cy="1284288"/>
        </p:xfrm>
        <a:graphic>
          <a:graphicData uri="http://schemas.openxmlformats.org/presentationml/2006/ole">
            <p:oleObj spid="_x0000_s39946" name="Equation" r:id="rId4" imgW="914400" imgH="939800" progId="Equation.DSMT4">
              <p:embed/>
            </p:oleObj>
          </a:graphicData>
        </a:graphic>
      </p:graphicFrame>
      <p:graphicFrame>
        <p:nvGraphicFramePr>
          <p:cNvPr id="39939" name="Rezervirano mjesto sadržaja 3"/>
          <p:cNvGraphicFramePr>
            <a:graphicFrameLocks noChangeAspect="1"/>
          </p:cNvGraphicFramePr>
          <p:nvPr/>
        </p:nvGraphicFramePr>
        <p:xfrm>
          <a:off x="2195736" y="3284984"/>
          <a:ext cx="5362575" cy="1284288"/>
        </p:xfrm>
        <a:graphic>
          <a:graphicData uri="http://schemas.openxmlformats.org/presentationml/2006/ole">
            <p:oleObj spid="_x0000_s39947" name="Equation" r:id="rId5" imgW="3924300" imgH="939800" progId="Equation.DSMT4">
              <p:embed/>
            </p:oleObj>
          </a:graphicData>
        </a:graphic>
      </p:graphicFrame>
      <p:sp>
        <p:nvSpPr>
          <p:cNvPr id="7" name="Pravokutnik 6"/>
          <p:cNvSpPr/>
          <p:nvPr/>
        </p:nvSpPr>
        <p:spPr>
          <a:xfrm>
            <a:off x="611560" y="2780928"/>
            <a:ext cx="13244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u="sng" dirty="0" smtClean="0">
                <a:solidFill>
                  <a:schemeClr val="dk1"/>
                </a:solidFill>
              </a:rPr>
              <a:t>Rješenje: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405</Words>
  <Application>Microsoft Office PowerPoint</Application>
  <PresentationFormat>Prikaz na zaslonu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Uloženi OLE poslužitelji</vt:lpstr>
      </vt:variant>
      <vt:variant>
        <vt:i4>3</vt:i4>
      </vt:variant>
      <vt:variant>
        <vt:lpstr>Naslovi slajdova</vt:lpstr>
      </vt:variant>
      <vt:variant>
        <vt:i4>18</vt:i4>
      </vt:variant>
    </vt:vector>
  </HeadingPairs>
  <TitlesOfParts>
    <vt:vector size="23" baseType="lpstr">
      <vt:lpstr>Office tema</vt:lpstr>
      <vt:lpstr>Prilagođeni dizajn</vt:lpstr>
      <vt:lpstr>Equation</vt:lpstr>
      <vt:lpstr>MathType 6.0 Equation</vt:lpstr>
      <vt:lpstr>Jednadžba</vt:lpstr>
      <vt:lpstr>ZADACI S RAČUNSKIM OPERACIJAMA U Q+</vt:lpstr>
      <vt:lpstr>Slajd 2</vt:lpstr>
      <vt:lpstr>Zadatak 1.  Je li veći broj        ili                                              Koliko puta? </vt:lpstr>
      <vt:lpstr>Zadatak 2.   Izračunaj na najjednostavniji način:</vt:lpstr>
      <vt:lpstr>Zadatak 3. Pri dijeljenju dvaju brojeva, količnik iznosi </vt:lpstr>
      <vt:lpstr>Zadatak 4. Zadan je razlomak      . Koji broj treba oduzeti od </vt:lpstr>
      <vt:lpstr>Slajd 7</vt:lpstr>
      <vt:lpstr>Zadatak 5.   Izračunaj:</vt:lpstr>
      <vt:lpstr>Zadatak 6.   Izračunaj vrijednost razlomka:</vt:lpstr>
      <vt:lpstr>Zadatak 7.   Usporedi razlomke:  </vt:lpstr>
      <vt:lpstr>Zadatak 8.   Ako se brojniku i nazivniku razlomka       dopiše </vt:lpstr>
      <vt:lpstr>Zadatak 9.   Izračunaj zbroj:</vt:lpstr>
      <vt:lpstr>Zadatak 10.   Izračunaj zbroj:</vt:lpstr>
      <vt:lpstr>Zadaci za daljnji rad:</vt:lpstr>
      <vt:lpstr>Zadatak 1.    Zadani su razlomci          i        .  </vt:lpstr>
      <vt:lpstr>Zadatak 2.   Izračunaj vrijednost razlomka:</vt:lpstr>
      <vt:lpstr>Zadatak 3.   Izračunaj zbroj:</vt:lpstr>
      <vt:lpstr>Slajd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ZADACI S RAČUNSKIM OPERACIJAMA U Q+</dc:title>
  <dc:creator>mirna</dc:creator>
  <cp:lastModifiedBy>mirna</cp:lastModifiedBy>
  <cp:revision>57</cp:revision>
  <dcterms:created xsi:type="dcterms:W3CDTF">2016-11-13T14:43:48Z</dcterms:created>
  <dcterms:modified xsi:type="dcterms:W3CDTF">2018-11-07T20:00:36Z</dcterms:modified>
</cp:coreProperties>
</file>