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2" r:id="rId4"/>
    <p:sldId id="281" r:id="rId5"/>
    <p:sldId id="285" r:id="rId6"/>
    <p:sldId id="266" r:id="rId7"/>
    <p:sldId id="286" r:id="rId8"/>
    <p:sldId id="280" r:id="rId9"/>
    <p:sldId id="287" r:id="rId10"/>
    <p:sldId id="288" r:id="rId11"/>
    <p:sldId id="289" r:id="rId12"/>
    <p:sldId id="273" r:id="rId13"/>
    <p:sldId id="290" r:id="rId14"/>
    <p:sldId id="261" r:id="rId15"/>
    <p:sldId id="270" r:id="rId16"/>
    <p:sldId id="262" r:id="rId17"/>
    <p:sldId id="275" r:id="rId18"/>
    <p:sldId id="293" r:id="rId19"/>
    <p:sldId id="291" r:id="rId20"/>
    <p:sldId id="294" r:id="rId21"/>
    <p:sldId id="284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83623" autoAdjust="0"/>
  </p:normalViewPr>
  <p:slideViewPr>
    <p:cSldViewPr>
      <p:cViewPr>
        <p:scale>
          <a:sx n="75" d="100"/>
          <a:sy n="75" d="100"/>
        </p:scale>
        <p:origin x="-126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5937-4019-4F93-BAA3-D4528FD5E826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110C-18AF-4E51-A85E-2A0297374C65}" type="datetimeFigureOut">
              <a:rPr lang="hr-HR" smtClean="0"/>
              <a:pPr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clipartsgram.com/image/685296708-15953097-mathematic-school-design-background-illustration-stock-illustration-math-background-mathematic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548680" y="-864986"/>
            <a:ext cx="11161240" cy="957651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7772400" cy="1470025"/>
          </a:xfrm>
        </p:spPr>
        <p:txBody>
          <a:bodyPr>
            <a:noAutofit/>
          </a:bodyPr>
          <a:lstStyle/>
          <a:p>
            <a:r>
              <a:rPr lang="hr-HR" sz="6600" b="1" dirty="0" smtClean="0">
                <a:solidFill>
                  <a:schemeClr val="tx2">
                    <a:lumMod val="75000"/>
                  </a:schemeClr>
                </a:solidFill>
              </a:rPr>
              <a:t>DIRICHLETOVO</a:t>
            </a:r>
            <a:br>
              <a:rPr lang="hr-HR" sz="6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6600" b="1" dirty="0" smtClean="0">
                <a:solidFill>
                  <a:schemeClr val="tx2">
                    <a:lumMod val="75000"/>
                  </a:schemeClr>
                </a:solidFill>
              </a:rPr>
              <a:t>PRAVILO</a:t>
            </a:r>
            <a:endParaRPr lang="hr-HR" sz="66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27784" y="5085184"/>
            <a:ext cx="3382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Suzi Radović, </a:t>
            </a:r>
            <a:r>
              <a:rPr lang="hr-HR" sz="2800" dirty="0" err="1" smtClean="0">
                <a:solidFill>
                  <a:schemeClr val="tx2"/>
                </a:solidFill>
              </a:rPr>
              <a:t>prof</a:t>
            </a:r>
            <a:r>
              <a:rPr lang="hr-HR" sz="2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OŠ </a:t>
            </a:r>
            <a:r>
              <a:rPr lang="hr-HR" sz="2800" dirty="0" err="1" smtClean="0">
                <a:solidFill>
                  <a:schemeClr val="tx2"/>
                </a:solidFill>
              </a:rPr>
              <a:t>Sućidar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err="1" smtClean="0">
                <a:solidFill>
                  <a:schemeClr val="tx2"/>
                </a:solidFill>
              </a:rPr>
              <a:t>suzi.radovic</a:t>
            </a:r>
            <a:r>
              <a:rPr lang="hr-HR" sz="2800" dirty="0" smtClean="0">
                <a:solidFill>
                  <a:schemeClr val="tx2"/>
                </a:solidFill>
              </a:rPr>
              <a:t>@</a:t>
            </a:r>
            <a:r>
              <a:rPr lang="hr-HR" sz="2800" dirty="0" err="1" smtClean="0">
                <a:solidFill>
                  <a:schemeClr val="tx2"/>
                </a:solidFill>
              </a:rPr>
              <a:t>skole.hr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hr-HR" sz="3000" b="1" u="sng" dirty="0" smtClean="0">
                <a:solidFill>
                  <a:srgbClr val="0070C0"/>
                </a:solidFill>
              </a:rPr>
              <a:t>Zadatak 2.</a:t>
            </a:r>
            <a:r>
              <a:rPr lang="hr-HR" sz="2700" b="1" dirty="0" smtClean="0">
                <a:solidFill>
                  <a:srgbClr val="0070C0"/>
                </a:solidFill>
              </a:rPr>
              <a:t> </a:t>
            </a:r>
            <a:r>
              <a:rPr lang="hr-HR" sz="3000" i="1" dirty="0" smtClean="0"/>
              <a:t>Hrvatska ima 4.3 milijuna stanovnika. Čovjek ima najviše 300 000 vlasi na glavi. Dokažite da u Hrvatskoj  postoji barem 15 ljudi s „na dlaku“ jednakim brojem vlasi na glavi.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 marL="342900" lvl="1" indent="-342900">
              <a:buNone/>
            </a:pPr>
            <a:r>
              <a:rPr lang="hr-HR" sz="2400" dirty="0" smtClean="0"/>
              <a:t>         </a:t>
            </a:r>
            <a:r>
              <a:rPr lang="hr-HR" sz="2200" dirty="0" smtClean="0"/>
              <a:t>Kad bi u svakom pretincu bilo najviše 14 ljudi, tada bi u Hrvatskoj </a:t>
            </a:r>
          </a:p>
          <a:p>
            <a:pPr marL="342900" lvl="1" indent="-342900">
              <a:buNone/>
            </a:pPr>
            <a:r>
              <a:rPr lang="hr-HR" sz="2200" dirty="0" smtClean="0"/>
              <a:t>	    bilo najviše 14</a:t>
            </a:r>
            <a:r>
              <a:rPr lang="hr-HR" sz="2200" dirty="0" smtClean="0">
                <a:latin typeface="MS Mincho"/>
                <a:ea typeface="MS Mincho"/>
              </a:rPr>
              <a:t>⋅</a:t>
            </a:r>
            <a:r>
              <a:rPr lang="hr-HR" sz="2200" dirty="0" smtClean="0">
                <a:ea typeface="MS Mincho"/>
              </a:rPr>
              <a:t>300001=4200014 ljudi. </a:t>
            </a:r>
          </a:p>
          <a:p>
            <a:pPr marL="342900" lvl="1" indent="-342900">
              <a:buNone/>
            </a:pPr>
            <a:r>
              <a:rPr lang="hr-HR" sz="2200" dirty="0" smtClean="0">
                <a:ea typeface="MS Mincho"/>
              </a:rPr>
              <a:t>	    Dakle, postoji pretinac s brojem vlasi barem 15.</a:t>
            </a:r>
            <a:endParaRPr lang="hr-HR" sz="2200" dirty="0" smtClean="0"/>
          </a:p>
          <a:p>
            <a:pPr marL="342900" lvl="1" indent="-342900">
              <a:buNone/>
            </a:pPr>
            <a:endParaRPr lang="hr-HR" sz="2200" dirty="0" smtClean="0">
              <a:ea typeface="MS Mincho"/>
            </a:endParaRPr>
          </a:p>
          <a:p>
            <a:pPr>
              <a:buNone/>
            </a:pPr>
            <a:r>
              <a:rPr lang="hr-HR" sz="2400" dirty="0" smtClean="0"/>
              <a:t>                </a:t>
            </a:r>
            <a:endParaRPr lang="hr-HR" sz="2400" dirty="0"/>
          </a:p>
        </p:txBody>
      </p:sp>
      <p:sp>
        <p:nvSpPr>
          <p:cNvPr id="11" name="Pravokutnik 10"/>
          <p:cNvSpPr/>
          <p:nvPr/>
        </p:nvSpPr>
        <p:spPr>
          <a:xfrm>
            <a:off x="539552" y="19168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  <a:r>
              <a:rPr lang="hr-HR" sz="2400" dirty="0" smtClean="0">
                <a:solidFill>
                  <a:schemeClr val="dk1"/>
                </a:solidFill>
              </a:rPr>
              <a:t> </a:t>
            </a:r>
          </a:p>
          <a:p>
            <a:endParaRPr lang="hr-HR" sz="2400" dirty="0" smtClean="0">
              <a:solidFill>
                <a:schemeClr val="dk1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539552" y="2492896"/>
            <a:ext cx="8039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r-HR" sz="2200" dirty="0" smtClean="0"/>
              <a:t>Podijelimo sve stanovnike Hrvatske u “pretince” obzirom na broj </a:t>
            </a:r>
          </a:p>
          <a:p>
            <a:pPr lvl="1"/>
            <a:r>
              <a:rPr lang="hr-HR" sz="2200" dirty="0" smtClean="0"/>
              <a:t>vlasi na glavi, </a:t>
            </a:r>
            <a:r>
              <a:rPr lang="hr-HR" sz="2200" dirty="0" err="1" smtClean="0"/>
              <a:t>tj</a:t>
            </a:r>
            <a:r>
              <a:rPr lang="hr-HR" sz="2200" dirty="0" smtClean="0"/>
              <a:t>. one koji imaju 0, 1, 2,… 300 000 vlasi na glavi.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:\Users\mirna\Documents\slika1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r-HR" sz="2000" dirty="0" smtClean="0"/>
          </a:p>
          <a:p>
            <a:pPr algn="just"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700" dirty="0" smtClean="0">
                <a:latin typeface="+mj-lt"/>
                <a:ea typeface="+mj-ea"/>
                <a:cs typeface="+mj-cs"/>
              </a:rPr>
              <a:t>	</a:t>
            </a:r>
            <a:r>
              <a:rPr lang="hr-HR" sz="2700" i="1" dirty="0" smtClean="0">
                <a:latin typeface="+mj-lt"/>
                <a:ea typeface="+mj-ea"/>
                <a:cs typeface="+mj-cs"/>
              </a:rPr>
              <a:t>U kutiji imamo 10 crvenih, 8 plavih, 8 zelenih i 4 žute olovke. Zažmirimo i iz kutije uzimamo olovke. Koji najmanji broj olovaka treba uzeti da bi među njima bilo</a:t>
            </a:r>
          </a:p>
          <a:p>
            <a:pPr lvl="0">
              <a:buNone/>
            </a:pPr>
            <a:r>
              <a:rPr lang="hr-HR" sz="2700" i="1" dirty="0" smtClean="0">
                <a:latin typeface="+mj-lt"/>
                <a:ea typeface="+mj-ea"/>
                <a:cs typeface="+mj-cs"/>
              </a:rPr>
              <a:t>a)	barem četiri olovke iste boje;</a:t>
            </a:r>
          </a:p>
          <a:p>
            <a:pPr lvl="0">
              <a:buNone/>
            </a:pPr>
            <a:r>
              <a:rPr lang="hr-HR" sz="2700" i="1" dirty="0" smtClean="0">
                <a:latin typeface="+mj-lt"/>
                <a:ea typeface="+mj-ea"/>
                <a:cs typeface="+mj-cs"/>
              </a:rPr>
              <a:t>b)	barem jedna olovka svake boje;</a:t>
            </a:r>
          </a:p>
          <a:p>
            <a:pPr>
              <a:buNone/>
            </a:pPr>
            <a:r>
              <a:rPr lang="hr-HR" sz="2700" i="1" dirty="0" smtClean="0">
                <a:latin typeface="+mj-lt"/>
                <a:ea typeface="+mj-ea"/>
                <a:cs typeface="+mj-cs"/>
              </a:rPr>
              <a:t>c)	barem 6 plavih olovaka?</a:t>
            </a:r>
          </a:p>
        </p:txBody>
      </p:sp>
      <p:sp>
        <p:nvSpPr>
          <p:cNvPr id="5" name="Pravokutnik 4"/>
          <p:cNvSpPr/>
          <p:nvPr/>
        </p:nvSpPr>
        <p:spPr>
          <a:xfrm>
            <a:off x="683568" y="620688"/>
            <a:ext cx="35283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7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Zadatak 3. 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907704" y="4149080"/>
            <a:ext cx="29546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  <a:p>
            <a:endParaRPr lang="hr-HR" sz="2400" u="sng" dirty="0" smtClean="0">
              <a:solidFill>
                <a:schemeClr val="dk1"/>
              </a:solidFill>
            </a:endParaRPr>
          </a:p>
          <a:p>
            <a:pPr lvl="0">
              <a:buNone/>
            </a:pPr>
            <a:r>
              <a:rPr lang="hr-HR" sz="2400" dirty="0" smtClean="0"/>
              <a:t>a)	13		</a:t>
            </a:r>
          </a:p>
          <a:p>
            <a:pPr lvl="0">
              <a:buNone/>
            </a:pPr>
            <a:r>
              <a:rPr lang="hr-HR" sz="2400" dirty="0" smtClean="0"/>
              <a:t>b)	27	</a:t>
            </a:r>
          </a:p>
          <a:p>
            <a:pPr>
              <a:buNone/>
            </a:pPr>
            <a:r>
              <a:rPr lang="hr-HR" sz="2400" dirty="0" smtClean="0"/>
              <a:t>c)	28	</a:t>
            </a:r>
            <a:endParaRPr lang="hr-HR" sz="2400" u="sng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:\Users\mirna\Documents\slika1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r-HR" sz="2000" dirty="0" smtClean="0"/>
          </a:p>
          <a:p>
            <a:pPr algn="just">
              <a:buNone/>
            </a:pPr>
            <a:endParaRPr lang="hr-HR" sz="2400" dirty="0" smtClean="0"/>
          </a:p>
          <a:p>
            <a:pPr algn="just"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700" dirty="0" smtClean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5" name="Pravokutnik 4"/>
          <p:cNvSpPr/>
          <p:nvPr/>
        </p:nvSpPr>
        <p:spPr>
          <a:xfrm>
            <a:off x="683568" y="90872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7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Zadatak 4.</a:t>
            </a:r>
            <a:r>
              <a:rPr lang="hr-HR" sz="2700" b="1" dirty="0" smtClean="0">
                <a:solidFill>
                  <a:srgbClr val="0070C0"/>
                </a:solidFill>
              </a:rPr>
              <a:t> </a:t>
            </a:r>
            <a:r>
              <a:rPr lang="hr-HR" sz="2700" i="1" dirty="0" smtClean="0"/>
              <a:t>Dokaži da među bilo koja 502 prirodna broja postoje dva čiji su ili zbroj ili razlika djeljivi s 1000.</a:t>
            </a:r>
          </a:p>
          <a:p>
            <a:r>
              <a:rPr lang="hr-HR" sz="2700" u="sng" dirty="0" smtClean="0">
                <a:latin typeface="+mj-lt"/>
                <a:ea typeface="+mj-ea"/>
                <a:cs typeface="+mj-cs"/>
              </a:rPr>
              <a:t>   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683568" y="242088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 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Razvrstat ćemo brojeve u 501 skupinu na sljedeći način.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U prvu ulaze oni brojevi kojima je završetak 000, u drugu oni koji završavaju na 001 ili 999, u treću oni koji završavaju na 002 ili 998  i tako dalje, u posljednjoj je skupini je broj koji završava sa 500.</a:t>
            </a:r>
          </a:p>
          <a:p>
            <a:endParaRPr lang="hr-HR" sz="2400" dirty="0" smtClean="0">
              <a:solidFill>
                <a:schemeClr val="dk1"/>
              </a:solidFill>
            </a:endParaRPr>
          </a:p>
          <a:p>
            <a:endParaRPr lang="hr-HR" sz="2400" dirty="0" smtClean="0">
              <a:solidFill>
                <a:schemeClr val="dk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71600" y="5157192"/>
            <a:ext cx="8402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dk1"/>
                </a:solidFill>
              </a:rPr>
              <a:t>Po pravilu </a:t>
            </a:r>
            <a:r>
              <a:rPr lang="hr-HR" sz="2400" dirty="0" err="1" smtClean="0">
                <a:solidFill>
                  <a:schemeClr val="dk1"/>
                </a:solidFill>
              </a:rPr>
              <a:t>Dirichleta</a:t>
            </a:r>
            <a:r>
              <a:rPr lang="hr-HR" sz="2400" dirty="0" smtClean="0">
                <a:solidFill>
                  <a:schemeClr val="dk1"/>
                </a:solidFill>
              </a:rPr>
              <a:t> u nekoj će se skupini naći dva broja, a tada je 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ili njihova razlika (ako imaju isti završetak) 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Ili njihov zbroj (ako je završetak različit), broj djeljiv sa 1000.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000" b="1" u="sng" dirty="0" smtClean="0">
                <a:solidFill>
                  <a:srgbClr val="0070C0"/>
                </a:solidFill>
              </a:rPr>
              <a:t>Zadatak 5. </a:t>
            </a:r>
            <a:r>
              <a:rPr lang="hr-HR" sz="3000" i="1" dirty="0" smtClean="0">
                <a:latin typeface="+mn-lt"/>
                <a:ea typeface="+mn-ea"/>
                <a:cs typeface="+mn-cs"/>
              </a:rPr>
              <a:t>Tablica 5x5 popuni se brojevima -1,0,1. Izračunaju se zbrojevi u svakom retku, svakom stupcu i u obje glavne dijagonale. Koja se najveća, a koja najmanja vrijednost između tih zbrojeva može pojaviti? Dokažite da se, kako god tablica bila popunjena, između svih zbrojeva uvijek mogu naći barem dva jednaka zbroja. </a:t>
            </a:r>
            <a:endParaRPr lang="hr-HR" sz="3000" i="1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95536" y="328498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 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	Zbroj može biti neki od 11 brojeva </a:t>
            </a:r>
            <a:r>
              <a:rPr lang="hr-HR" sz="2400" dirty="0" err="1" smtClean="0">
                <a:solidFill>
                  <a:schemeClr val="dk1"/>
                </a:solidFill>
              </a:rPr>
              <a:t>brojeva</a:t>
            </a:r>
            <a:r>
              <a:rPr lang="hr-HR" sz="2400" dirty="0" smtClean="0">
                <a:solidFill>
                  <a:schemeClr val="dk1"/>
                </a:solidFill>
              </a:rPr>
              <a:t> -5,-</a:t>
            </a:r>
            <a:r>
              <a:rPr lang="hr-HR" sz="2400" dirty="0" err="1" smtClean="0">
                <a:solidFill>
                  <a:schemeClr val="dk1"/>
                </a:solidFill>
              </a:rPr>
              <a:t>4</a:t>
            </a:r>
            <a:r>
              <a:rPr lang="hr-HR" sz="2400" dirty="0" smtClean="0">
                <a:solidFill>
                  <a:schemeClr val="dk1"/>
                </a:solidFill>
              </a:rPr>
              <a:t>,…5.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	Redaka, stupaca i dijagonala ima 12.</a:t>
            </a:r>
          </a:p>
          <a:p>
            <a:endParaRPr lang="hr-HR" sz="2400" dirty="0" smtClean="0">
              <a:solidFill>
                <a:schemeClr val="dk1"/>
              </a:solidFill>
            </a:endParaRPr>
          </a:p>
          <a:p>
            <a:endParaRPr lang="hr-HR" sz="2400" dirty="0" smtClean="0">
              <a:solidFill>
                <a:schemeClr val="dk1"/>
              </a:solidFill>
            </a:endParaRPr>
          </a:p>
          <a:p>
            <a:endParaRPr lang="hr-HR" sz="24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1863080"/>
          </a:xfrm>
        </p:spPr>
        <p:txBody>
          <a:bodyPr>
            <a:noAutofit/>
          </a:bodyPr>
          <a:lstStyle/>
          <a:p>
            <a:r>
              <a:rPr lang="hr-HR" sz="2700" b="1" u="sng" dirty="0" smtClean="0">
                <a:solidFill>
                  <a:srgbClr val="0070C0"/>
                </a:solidFill>
              </a:rPr>
              <a:t>Primjer 4.</a:t>
            </a:r>
            <a:r>
              <a:rPr lang="hr-HR" sz="2700" u="sng" dirty="0" smtClean="0">
                <a:solidFill>
                  <a:srgbClr val="0070C0"/>
                </a:solidFill>
              </a:rPr>
              <a:t> </a:t>
            </a:r>
            <a:r>
              <a:rPr lang="hr-HR" sz="2700" i="1" dirty="0" smtClean="0">
                <a:latin typeface="+mn-lt"/>
                <a:ea typeface="+mn-ea"/>
                <a:cs typeface="+mn-cs"/>
              </a:rPr>
              <a:t>Sedam točaka je smješteno unutar pravilnog šesterokuta stranice duljine 1. Pokaži da su najmanje dvije točke na udaljenosti najviše 1.</a:t>
            </a:r>
            <a:r>
              <a:rPr lang="hr-HR" sz="2700" dirty="0" smtClean="0">
                <a:latin typeface="+mn-lt"/>
                <a:ea typeface="+mn-ea"/>
                <a:cs typeface="+mn-cs"/>
              </a:rPr>
              <a:t/>
            </a:r>
            <a:br>
              <a:rPr lang="hr-HR" sz="2700" dirty="0" smtClean="0">
                <a:latin typeface="+mn-lt"/>
                <a:ea typeface="+mn-ea"/>
                <a:cs typeface="+mn-cs"/>
              </a:rPr>
            </a:br>
            <a:endParaRPr lang="hr-HR" sz="27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11560" y="2780928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267744" y="3284984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Povucimo dijagonale </a:t>
            </a:r>
            <a:r>
              <a:rPr lang="hr-HR" dirty="0" smtClean="0"/>
              <a:t>šesterokuta i podijelimo ga na 6 </a:t>
            </a:r>
            <a:r>
              <a:rPr lang="hr-HR" dirty="0" err="1" smtClean="0"/>
              <a:t>jednakostraničnih</a:t>
            </a:r>
            <a:r>
              <a:rPr lang="hr-HR" dirty="0" smtClean="0"/>
              <a:t> trokuta stranice 1. 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4572000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Podijelimo ga na 6 </a:t>
            </a:r>
            <a:r>
              <a:rPr lang="hr-HR" dirty="0" err="1" smtClean="0"/>
              <a:t>jednakostraničnih</a:t>
            </a:r>
            <a:r>
              <a:rPr lang="hr-HR" dirty="0" smtClean="0"/>
              <a:t> trokuta stranice 1. 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4067944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S obzirom da imamo 7 točaka tada postoji trokut u kojem se nalaze bar dvije točke.</a:t>
            </a:r>
            <a:endParaRPr lang="hr-HR" dirty="0"/>
          </a:p>
        </p:txBody>
      </p:sp>
      <p:grpSp>
        <p:nvGrpSpPr>
          <p:cNvPr id="32" name="Grupa 31"/>
          <p:cNvGrpSpPr/>
          <p:nvPr/>
        </p:nvGrpSpPr>
        <p:grpSpPr>
          <a:xfrm>
            <a:off x="1907704" y="4077072"/>
            <a:ext cx="1872208" cy="1656184"/>
            <a:chOff x="1907704" y="4077072"/>
            <a:chExt cx="1872208" cy="1656184"/>
          </a:xfrm>
        </p:grpSpPr>
        <p:sp>
          <p:nvSpPr>
            <p:cNvPr id="27" name="Elipsa 26"/>
            <p:cNvSpPr/>
            <p:nvPr/>
          </p:nvSpPr>
          <p:spPr>
            <a:xfrm>
              <a:off x="2267744" y="458112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1907704" y="4077072"/>
              <a:ext cx="1872208" cy="1656184"/>
              <a:chOff x="1907704" y="4077072"/>
              <a:chExt cx="1872208" cy="1656184"/>
            </a:xfrm>
          </p:grpSpPr>
          <p:sp>
            <p:nvSpPr>
              <p:cNvPr id="12" name="Šesterokut 11"/>
              <p:cNvSpPr/>
              <p:nvPr/>
            </p:nvSpPr>
            <p:spPr>
              <a:xfrm>
                <a:off x="1907704" y="4077072"/>
                <a:ext cx="1872208" cy="1656184"/>
              </a:xfrm>
              <a:prstGeom prst="hex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cxnSp>
            <p:nvCxnSpPr>
              <p:cNvPr id="15" name="Ravni poveznik 14"/>
              <p:cNvCxnSpPr>
                <a:stCxn id="12" idx="4"/>
                <a:endCxn id="12" idx="1"/>
              </p:cNvCxnSpPr>
              <p:nvPr/>
            </p:nvCxnSpPr>
            <p:spPr>
              <a:xfrm>
                <a:off x="2321750" y="4077072"/>
                <a:ext cx="1044116" cy="16561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avni poveznik 16"/>
              <p:cNvCxnSpPr>
                <a:stCxn id="12" idx="5"/>
                <a:endCxn id="12" idx="2"/>
              </p:cNvCxnSpPr>
              <p:nvPr/>
            </p:nvCxnSpPr>
            <p:spPr>
              <a:xfrm flipH="1">
                <a:off x="2321750" y="4077072"/>
                <a:ext cx="1044116" cy="16561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vni poveznik 18"/>
              <p:cNvCxnSpPr>
                <a:stCxn id="12" idx="3"/>
                <a:endCxn id="12" idx="0"/>
              </p:cNvCxnSpPr>
              <p:nvPr/>
            </p:nvCxnSpPr>
            <p:spPr>
              <a:xfrm>
                <a:off x="1907704" y="4905164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ipsa 22"/>
              <p:cNvSpPr/>
              <p:nvPr/>
            </p:nvSpPr>
            <p:spPr>
              <a:xfrm>
                <a:off x="2843808" y="530120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3203848" y="51571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3275856" y="465313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2699792" y="429309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Elipsa 27"/>
              <p:cNvSpPr/>
              <p:nvPr/>
            </p:nvSpPr>
            <p:spPr>
              <a:xfrm>
                <a:off x="2246040" y="50634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398440" y="52158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296110" y="5705182"/>
            <a:ext cx="6910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dirty="0" smtClean="0"/>
              <a:t>Kako je stranica tog trokutića 1 udaljenost tih dviju točaka nije veća od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399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102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hr-HR" sz="3000" b="1" u="sng" dirty="0" smtClean="0">
                <a:solidFill>
                  <a:srgbClr val="0070C0"/>
                </a:solidFill>
              </a:rPr>
              <a:t>Zadatak 6.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  <a:r>
              <a:rPr lang="hr-HR" sz="3000" i="1" dirty="0" smtClean="0">
                <a:latin typeface="+mn-lt"/>
                <a:ea typeface="+mn-ea"/>
                <a:cs typeface="+mn-cs"/>
              </a:rPr>
              <a:t>Unutar </a:t>
            </a:r>
            <a:r>
              <a:rPr lang="hr-HR" sz="3000" i="1" dirty="0" err="1" smtClean="0">
                <a:latin typeface="+mn-lt"/>
                <a:ea typeface="+mn-ea"/>
                <a:cs typeface="+mn-cs"/>
              </a:rPr>
              <a:t>jednakostraničnog</a:t>
            </a:r>
            <a:r>
              <a:rPr lang="hr-HR" sz="3000" i="1" dirty="0" smtClean="0">
                <a:latin typeface="+mn-lt"/>
                <a:ea typeface="+mn-ea"/>
                <a:cs typeface="+mn-cs"/>
              </a:rPr>
              <a:t> trokuta sa stranicom duljine 5 razmješteno je 26 točaka. Dokažite da među njima postoje bar dvije točke čija udaljenost nije veća od  1.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/>
              <a:t>          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467544" y="2276872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611560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Podijelimo stranice danog trokuta na jedinične dužine i tim točkama povucimo paralele sa stranicama.</a:t>
            </a:r>
            <a:endParaRPr lang="hr-HR" dirty="0"/>
          </a:p>
        </p:txBody>
      </p:sp>
      <p:cxnSp>
        <p:nvCxnSpPr>
          <p:cNvPr id="22" name="Ravni poveznik 21"/>
          <p:cNvCxnSpPr>
            <a:stCxn id="18" idx="2"/>
            <a:endCxn id="18" idx="2"/>
          </p:cNvCxnSpPr>
          <p:nvPr/>
        </p:nvCxnSpPr>
        <p:spPr>
          <a:xfrm>
            <a:off x="4355976" y="50851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Jednakokračni trokut 17"/>
          <p:cNvSpPr/>
          <p:nvPr/>
        </p:nvSpPr>
        <p:spPr>
          <a:xfrm>
            <a:off x="4355976" y="2708920"/>
            <a:ext cx="2880320" cy="237626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1" name="Grupa 30"/>
          <p:cNvGrpSpPr/>
          <p:nvPr/>
        </p:nvGrpSpPr>
        <p:grpSpPr>
          <a:xfrm>
            <a:off x="4644008" y="3212976"/>
            <a:ext cx="2304256" cy="1872208"/>
            <a:chOff x="4644008" y="3212976"/>
            <a:chExt cx="2304256" cy="1872208"/>
          </a:xfrm>
        </p:grpSpPr>
        <p:cxnSp>
          <p:nvCxnSpPr>
            <p:cNvPr id="30" name="Ravni poveznik 29"/>
            <p:cNvCxnSpPr/>
            <p:nvPr/>
          </p:nvCxnSpPr>
          <p:spPr>
            <a:xfrm flipH="1">
              <a:off x="4860032" y="3212976"/>
              <a:ext cx="1224136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vni poveznik 39"/>
            <p:cNvCxnSpPr/>
            <p:nvPr/>
          </p:nvCxnSpPr>
          <p:spPr>
            <a:xfrm>
              <a:off x="5508104" y="3212976"/>
              <a:ext cx="1080120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ni poveznik 41"/>
            <p:cNvCxnSpPr/>
            <p:nvPr/>
          </p:nvCxnSpPr>
          <p:spPr>
            <a:xfrm>
              <a:off x="5220072" y="3645024"/>
              <a:ext cx="864096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vni poveznik 43"/>
            <p:cNvCxnSpPr/>
            <p:nvPr/>
          </p:nvCxnSpPr>
          <p:spPr>
            <a:xfrm>
              <a:off x="4932040" y="4149080"/>
              <a:ext cx="504056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vni poveznik 45"/>
            <p:cNvCxnSpPr/>
            <p:nvPr/>
          </p:nvCxnSpPr>
          <p:spPr>
            <a:xfrm>
              <a:off x="4644008" y="4581128"/>
              <a:ext cx="288032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 flipH="1">
              <a:off x="5508104" y="3645024"/>
              <a:ext cx="864096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33"/>
            <p:cNvCxnSpPr/>
            <p:nvPr/>
          </p:nvCxnSpPr>
          <p:spPr>
            <a:xfrm flipH="1">
              <a:off x="6084168" y="4077072"/>
              <a:ext cx="57606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ni poveznik 37"/>
            <p:cNvCxnSpPr/>
            <p:nvPr/>
          </p:nvCxnSpPr>
          <p:spPr>
            <a:xfrm flipH="1">
              <a:off x="6660232" y="4509120"/>
              <a:ext cx="288032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>
              <a:off x="5220072" y="3645024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vni poveznik 57"/>
            <p:cNvCxnSpPr/>
            <p:nvPr/>
          </p:nvCxnSpPr>
          <p:spPr>
            <a:xfrm>
              <a:off x="5508104" y="3212976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vni poveznik 59"/>
            <p:cNvCxnSpPr/>
            <p:nvPr/>
          </p:nvCxnSpPr>
          <p:spPr>
            <a:xfrm>
              <a:off x="4932040" y="4149080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vni poveznik 64"/>
            <p:cNvCxnSpPr/>
            <p:nvPr/>
          </p:nvCxnSpPr>
          <p:spPr>
            <a:xfrm>
              <a:off x="4644008" y="4581128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Pravokutnik 65"/>
          <p:cNvSpPr/>
          <p:nvPr/>
        </p:nvSpPr>
        <p:spPr>
          <a:xfrm>
            <a:off x="467544" y="407707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Time smo dani trokut podijelili na 25 malih jediničnih trokutića. </a:t>
            </a:r>
            <a:endParaRPr lang="hr-HR" dirty="0"/>
          </a:p>
        </p:txBody>
      </p:sp>
      <p:sp>
        <p:nvSpPr>
          <p:cNvPr id="67" name="Pravokutnik 66"/>
          <p:cNvSpPr/>
          <p:nvPr/>
        </p:nvSpPr>
        <p:spPr>
          <a:xfrm>
            <a:off x="1187624" y="515719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 obzirom da imamo 26 točaka tada po </a:t>
            </a:r>
            <a:r>
              <a:rPr lang="hr-HR" dirty="0" err="1" smtClean="0"/>
              <a:t>Dirichletu</a:t>
            </a:r>
            <a:r>
              <a:rPr lang="hr-HR" dirty="0" smtClean="0"/>
              <a:t> postoji trokutić u kojem se nalaze bar dvije točke. Kako je stranica tog trokutića 1 udaljenost tih dviju točaka nije veća od 1.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000" b="1" u="sng" dirty="0" smtClean="0">
                <a:solidFill>
                  <a:srgbClr val="0070C0"/>
                </a:solidFill>
              </a:rPr>
              <a:t>Zadatak 7.</a:t>
            </a:r>
            <a:r>
              <a:rPr lang="hr-HR" sz="3000" u="sng" dirty="0" smtClean="0">
                <a:solidFill>
                  <a:srgbClr val="0070C0"/>
                </a:solidFill>
              </a:rPr>
              <a:t> </a:t>
            </a:r>
            <a:r>
              <a:rPr lang="hr-HR" sz="3000" i="1" dirty="0" smtClean="0">
                <a:latin typeface="+mn-lt"/>
                <a:ea typeface="+mn-ea"/>
                <a:cs typeface="+mn-cs"/>
              </a:rPr>
              <a:t>Dane su točke A, B, C, D, E i F od kojih nikoje tri ne leže na jednom pravcu. Te točke određuju 15 dužina, neke od njih su obojene plavom, a neke crvenom bojom. Dokažite da postoji trokut s vrhovima u skupu </a:t>
            </a:r>
            <a:br>
              <a:rPr lang="hr-HR" sz="3000" i="1" dirty="0" smtClean="0">
                <a:latin typeface="+mn-lt"/>
                <a:ea typeface="+mn-ea"/>
                <a:cs typeface="+mn-cs"/>
              </a:rPr>
            </a:br>
            <a:r>
              <a:rPr lang="hr-HR" sz="3000" i="1" dirty="0" smtClean="0">
                <a:latin typeface="+mn-lt"/>
                <a:ea typeface="+mn-ea"/>
                <a:cs typeface="+mn-cs"/>
              </a:rPr>
              <a:t>{ A, B, C, D, E, F} čije su sve tri stranice iste boje. 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467544" y="321297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1115616" y="378904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Promatrajmo 5 dužina kojima je </a:t>
            </a:r>
            <a:r>
              <a:rPr lang="hr-HR" sz="2000" i="1" dirty="0" smtClean="0"/>
              <a:t>A</a:t>
            </a:r>
            <a:r>
              <a:rPr lang="hr-HR" sz="2000" dirty="0" smtClean="0"/>
              <a:t> krajnja točka. Među tim dužinama bar tri su iste boje. </a:t>
            </a:r>
            <a:endParaRPr lang="hr-HR" sz="2000" dirty="0"/>
          </a:p>
        </p:txBody>
      </p:sp>
      <p:sp>
        <p:nvSpPr>
          <p:cNvPr id="29" name="Pravokutnik 28"/>
          <p:cNvSpPr/>
          <p:nvPr/>
        </p:nvSpPr>
        <p:spPr>
          <a:xfrm>
            <a:off x="1043608" y="458112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Njihovi drugi krajevi spojeni su međusobno dužinama koje su ili sve druge boje, pa </a:t>
            </a:r>
            <a:r>
              <a:rPr lang="hr-HR" sz="2000" dirty="0" smtClean="0"/>
              <a:t>dobijemo traženi </a:t>
            </a:r>
            <a:r>
              <a:rPr lang="hr-HR" sz="2000" dirty="0" smtClean="0"/>
              <a:t>trokut,</a:t>
            </a:r>
            <a:endParaRPr lang="hr-HR" sz="2000" dirty="0"/>
          </a:p>
        </p:txBody>
      </p:sp>
      <p:sp>
        <p:nvSpPr>
          <p:cNvPr id="30" name="Pravokutnik 29"/>
          <p:cNvSpPr/>
          <p:nvPr/>
        </p:nvSpPr>
        <p:spPr>
          <a:xfrm>
            <a:off x="1187624" y="544522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ili je bar jedna boje uočene trojke dužina, pa sa dvije od njih opet daje trokut iste boje.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r>
              <a:rPr lang="hr-HR" sz="3000" i="1" dirty="0" smtClean="0">
                <a:latin typeface="+mn-lt"/>
                <a:ea typeface="+mn-ea"/>
                <a:cs typeface="+mn-cs"/>
              </a:rPr>
              <a:t>Dokažite da među bilo kojih 6 ljudi postoje 3 osobe koje se sve ili međusobno poznaju, ili ne poznaju. </a:t>
            </a:r>
            <a:r>
              <a:rPr lang="hr-HR" sz="3000" i="1" dirty="0" smtClean="0">
                <a:latin typeface="+mn-lt"/>
                <a:ea typeface="+mn-ea"/>
                <a:cs typeface="+mn-cs"/>
              </a:rPr>
              <a:t>Napomena:</a:t>
            </a:r>
            <a:br>
              <a:rPr lang="hr-HR" sz="3000" i="1" dirty="0" smtClean="0">
                <a:latin typeface="+mn-lt"/>
                <a:ea typeface="+mn-ea"/>
                <a:cs typeface="+mn-cs"/>
              </a:rPr>
            </a:br>
            <a:r>
              <a:rPr lang="hr-HR" sz="3000" i="1" dirty="0" smtClean="0">
                <a:latin typeface="+mn-lt"/>
                <a:ea typeface="+mn-ea"/>
                <a:cs typeface="+mn-cs"/>
              </a:rPr>
              <a:t>poznanstva su uzajamna.</a:t>
            </a:r>
            <a:endParaRPr lang="hr-HR" sz="3000" i="1" dirty="0">
              <a:latin typeface="+mn-lt"/>
              <a:ea typeface="+mn-ea"/>
              <a:cs typeface="+mn-cs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1560" y="105273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u="sng" dirty="0" err="1" smtClean="0">
                <a:solidFill>
                  <a:schemeClr val="dk1"/>
                </a:solidFill>
              </a:rPr>
              <a:t>Zadazak</a:t>
            </a:r>
            <a:r>
              <a:rPr lang="hr-HR" sz="3200" u="sng" dirty="0" smtClean="0">
                <a:solidFill>
                  <a:schemeClr val="dk1"/>
                </a:solidFill>
              </a:rPr>
              <a:t> se mogao postaviti i na sljedeći način:</a:t>
            </a:r>
            <a:endParaRPr lang="hr-HR" sz="3200" u="sng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584176"/>
          </a:xfrm>
        </p:spPr>
        <p:txBody>
          <a:bodyPr>
            <a:normAutofit fontScale="90000"/>
          </a:bodyPr>
          <a:lstStyle/>
          <a:p>
            <a:pPr lvl="0"/>
            <a:r>
              <a:rPr lang="hr-HR" sz="3000" b="1" u="sng" dirty="0" smtClean="0">
                <a:solidFill>
                  <a:srgbClr val="0070C0"/>
                </a:solidFill>
              </a:rPr>
              <a:t>Zadatak 8.</a:t>
            </a:r>
            <a:r>
              <a:rPr lang="hr-HR" sz="3000" dirty="0" smtClean="0">
                <a:solidFill>
                  <a:srgbClr val="0070C0"/>
                </a:solidFill>
              </a:rPr>
              <a:t> </a:t>
            </a:r>
            <a:r>
              <a:rPr lang="hr-HR" sz="3000" i="1" dirty="0" smtClean="0"/>
              <a:t>Unutar jediničnog kvadrata smještena je 101 točka. Pokaži da neke tri od njih čine trokut površine ne veće od 0.02.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467544" y="321297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475656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Stranice jediničnog kvadrata podijelimo na 5 jednakih dijelova i dobijemo 25 kvadratića stranice 1/5.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123728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Svaki kvadratić podijelimo na 2 jednakokračna trokuta i dobijemo ukupno 50 sukladnih trokuta. Površina svakog malog trokutića je 1/50.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1475656" y="565767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Kako je unutar jediničnog trokuta smještena 101 točka, po </a:t>
            </a:r>
            <a:r>
              <a:rPr lang="hr-HR" dirty="0" err="1" smtClean="0"/>
              <a:t>Dirichletovom</a:t>
            </a:r>
            <a:r>
              <a:rPr lang="hr-HR" dirty="0" smtClean="0"/>
              <a:t> principu slijedi da postoji trokutić površine 0.02 u kojem se nalaze bar 3 točke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hr-HR" sz="3000" b="1" u="sng" dirty="0" smtClean="0">
                <a:solidFill>
                  <a:srgbClr val="0070C0"/>
                </a:solidFill>
              </a:rPr>
              <a:t>Zadatak 8.</a:t>
            </a:r>
            <a:r>
              <a:rPr lang="hr-HR" sz="3000" dirty="0" smtClean="0">
                <a:solidFill>
                  <a:srgbClr val="0070C0"/>
                </a:solidFill>
              </a:rPr>
              <a:t> </a:t>
            </a:r>
            <a:r>
              <a:rPr lang="hr-HR" sz="3200" i="1" dirty="0" smtClean="0"/>
              <a:t>Dano je 9 pravaca sa svojstvom da svaki od njih dijeli kvadrat na dva četverokuta čije se površine odnose u omjeru 2:3. Dokažite da najmanje 3 od tih 9 pravaca prolaze jednom točkom.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395536" y="2636912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857250" y="4724400"/>
            <a:ext cx="1819275" cy="2133600"/>
            <a:chOff x="1350" y="12328"/>
            <a:chExt cx="2865" cy="3360"/>
          </a:xfrm>
        </p:grpSpPr>
        <p:sp>
          <p:nvSpPr>
            <p:cNvPr id="130051" name="Rectangle 3"/>
            <p:cNvSpPr>
              <a:spLocks noChangeArrowheads="1"/>
            </p:cNvSpPr>
            <p:nvPr/>
          </p:nvSpPr>
          <p:spPr bwMode="auto">
            <a:xfrm>
              <a:off x="1410" y="12538"/>
              <a:ext cx="2805" cy="2730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cxnSp>
          <p:nvCxnSpPr>
            <p:cNvPr id="130052" name="AutoShape 4"/>
            <p:cNvCxnSpPr>
              <a:cxnSpLocks noChangeShapeType="1"/>
            </p:cNvCxnSpPr>
            <p:nvPr/>
          </p:nvCxnSpPr>
          <p:spPr bwMode="auto">
            <a:xfrm>
              <a:off x="1410" y="13920"/>
              <a:ext cx="2805" cy="0"/>
            </a:xfrm>
            <a:prstGeom prst="straightConnector1">
              <a:avLst/>
            </a:prstGeom>
            <a:noFill/>
            <a:ln w="15875">
              <a:solidFill>
                <a:srgbClr val="17365D"/>
              </a:solidFill>
              <a:round/>
              <a:headEnd/>
              <a:tailEnd/>
            </a:ln>
          </p:spPr>
        </p:cxnSp>
        <p:cxnSp>
          <p:nvCxnSpPr>
            <p:cNvPr id="130053" name="AutoShape 5"/>
            <p:cNvCxnSpPr>
              <a:cxnSpLocks noChangeShapeType="1"/>
            </p:cNvCxnSpPr>
            <p:nvPr/>
          </p:nvCxnSpPr>
          <p:spPr bwMode="auto">
            <a:xfrm flipH="1">
              <a:off x="1350" y="12328"/>
              <a:ext cx="2130" cy="3360"/>
            </a:xfrm>
            <a:prstGeom prst="straightConnector1">
              <a:avLst/>
            </a:prstGeom>
            <a:noFill/>
            <a:ln w="15875">
              <a:solidFill>
                <a:srgbClr val="17365D"/>
              </a:solidFill>
              <a:round/>
              <a:headEnd/>
              <a:tailEnd/>
            </a:ln>
          </p:spPr>
        </p:cxnSp>
        <p:sp>
          <p:nvSpPr>
            <p:cNvPr id="130054" name="Oval 6"/>
            <p:cNvSpPr>
              <a:spLocks noChangeArrowheads="1"/>
            </p:cNvSpPr>
            <p:nvPr/>
          </p:nvSpPr>
          <p:spPr bwMode="auto">
            <a:xfrm flipH="1" flipV="1">
              <a:off x="2453" y="13835"/>
              <a:ext cx="7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mirna\Documents\slika1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3"/>
            <a:ext cx="86868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</a:t>
            </a:r>
            <a:endParaRPr lang="hr-HR" sz="24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1043608" y="105273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Ako se tri gumice nalaze u dvjema pernicama onda se u jednoj pernici nalaze barem  ___________</a:t>
            </a:r>
            <a:endParaRPr lang="hr-HR" sz="24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4716016" y="1412776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dvije gumice.</a:t>
            </a:r>
            <a:endParaRPr lang="hr-HR" sz="24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1043608" y="213285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Treba li u pet košara smjestiti 11 jaja, u nekoj će košari morati biti barem  </a:t>
            </a:r>
            <a:r>
              <a:rPr lang="hr-HR" dirty="0" smtClean="0"/>
              <a:t>_________ .</a:t>
            </a:r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3419872" y="2492896"/>
            <a:ext cx="173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tri jaja </a:t>
            </a:r>
            <a:endParaRPr lang="hr-HR" sz="2400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1115616" y="350100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/>
              <a:t>Među 13 učenika, rođenih u istom mjesecu je barem  ______ .</a:t>
            </a:r>
            <a:endParaRPr lang="hr-HR" sz="2400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899592" y="3861048"/>
            <a:ext cx="173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dvoje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  <p:bldP spid="2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mirna\Documents\slika1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</a:t>
            </a:r>
            <a:endParaRPr lang="hr-HR" sz="24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67544" y="76470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Korištena literatura:</a:t>
            </a: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11560" y="1844824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Mario Krnić: </a:t>
            </a:r>
            <a:r>
              <a:rPr lang="hr-HR" dirty="0" err="1" smtClean="0"/>
              <a:t>Dirichletovo</a:t>
            </a:r>
            <a:r>
              <a:rPr lang="hr-HR" dirty="0" smtClean="0"/>
              <a:t> pravilo, HMD Zagreb 2001.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611560" y="2348880"/>
            <a:ext cx="773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Zdravko Kurnik: </a:t>
            </a:r>
            <a:r>
              <a:rPr lang="hr-HR" dirty="0" err="1" smtClean="0"/>
              <a:t>Dirichletov</a:t>
            </a:r>
            <a:r>
              <a:rPr lang="hr-HR" dirty="0" smtClean="0"/>
              <a:t> princip, 13 metodičkih radionica, HMD, Zagreb, 2008.</a:t>
            </a:r>
          </a:p>
          <a:p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11560" y="28529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Branimir Dakić: Matematika 8 plus, Element, Zagreb, 2001.g.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 descr="slika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3008" cy="791741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996952"/>
            <a:ext cx="778720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</a:t>
            </a:r>
            <a:r>
              <a:rPr lang="hr-HR" sz="2400" b="1" dirty="0" smtClean="0">
                <a:solidFill>
                  <a:srgbClr val="0070C0"/>
                </a:solidFill>
              </a:rPr>
              <a:t>DIRICHLETOVO PRAVILO (slaba forma):</a:t>
            </a:r>
          </a:p>
          <a:p>
            <a:pPr>
              <a:buNone/>
            </a:pPr>
            <a:endParaRPr lang="hr-HR" sz="1000" dirty="0" smtClean="0"/>
          </a:p>
          <a:p>
            <a:pPr algn="just">
              <a:buNone/>
            </a:pPr>
            <a:r>
              <a:rPr lang="hr-HR" sz="2400" i="1" dirty="0" smtClean="0"/>
              <a:t>Ako n+1 zečeva rasporedimo bilo kako u n kaveza, onda su u barem jednom kavezu smještena barem 2 zeca.			   </a:t>
            </a:r>
            <a:r>
              <a:rPr lang="hr-HR" sz="2400" i="1" dirty="0"/>
              <a:t>	 </a:t>
            </a:r>
            <a:r>
              <a:rPr lang="hr-HR" sz="2400" i="1" dirty="0" smtClean="0"/>
              <a:t>    		   </a:t>
            </a:r>
          </a:p>
          <a:p>
            <a:pPr>
              <a:buNone/>
            </a:pPr>
            <a:r>
              <a:rPr lang="hr-HR" sz="2400" i="1" dirty="0" smtClean="0"/>
              <a:t>Ako n+1 predmeta rasporedimo bilo kako u n praznih kutija (pretinaca), onda barem jedna kutija (pretinac) sadrži barem dva od tih predmeta.</a:t>
            </a:r>
          </a:p>
          <a:p>
            <a:pPr>
              <a:buNone/>
            </a:pPr>
            <a:endParaRPr lang="hr-HR" sz="2400" i="1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827584" y="1196752"/>
            <a:ext cx="7156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Navedeni i slični primjeri rješavaju se primjenom kombinatornog principa </a:t>
            </a:r>
          </a:p>
          <a:p>
            <a:r>
              <a:rPr lang="hr-HR" dirty="0" smtClean="0"/>
              <a:t>poznatog po nazivima </a:t>
            </a:r>
            <a:r>
              <a:rPr lang="hr-HR" i="1" dirty="0" smtClean="0"/>
              <a:t>princip kutija, princip golubinjaka, problem zečeva i</a:t>
            </a:r>
          </a:p>
          <a:p>
            <a:r>
              <a:rPr lang="hr-HR" i="1" dirty="0" smtClean="0"/>
              <a:t>kaveza,…</a:t>
            </a:r>
          </a:p>
          <a:p>
            <a:r>
              <a:rPr lang="hr-HR" dirty="0" err="1" smtClean="0"/>
              <a:t>Dirichlet</a:t>
            </a:r>
            <a:r>
              <a:rPr lang="hr-HR" dirty="0" smtClean="0"/>
              <a:t> ga je prvi jasno formulirao i dao mu precizan matematički smisao.</a:t>
            </a:r>
          </a:p>
          <a:p>
            <a:r>
              <a:rPr lang="hr-HR" dirty="0" smtClean="0"/>
              <a:t>Zato taj princip nosi ime </a:t>
            </a:r>
            <a:r>
              <a:rPr lang="hr-HR" dirty="0" err="1" smtClean="0"/>
              <a:t>Dirichletovo</a:t>
            </a:r>
            <a:r>
              <a:rPr lang="hr-HR" dirty="0" smtClean="0"/>
              <a:t> pravilo.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:\Users\mirna\Documents\slika1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r-HR" sz="2000" dirty="0" smtClean="0"/>
          </a:p>
          <a:p>
            <a:pPr algn="just">
              <a:buNone/>
            </a:pPr>
            <a:endParaRPr lang="hr-HR" sz="2400" dirty="0" smtClean="0"/>
          </a:p>
          <a:p>
            <a:pPr algn="just">
              <a:buNone/>
            </a:pPr>
            <a:endParaRPr lang="hr-HR" sz="2000" dirty="0" smtClean="0"/>
          </a:p>
          <a:p>
            <a:pPr algn="just">
              <a:buNone/>
            </a:pPr>
            <a:endParaRPr lang="hr-HR" sz="2000" dirty="0" smtClean="0"/>
          </a:p>
        </p:txBody>
      </p:sp>
      <p:pic>
        <p:nvPicPr>
          <p:cNvPr id="5" name="Rezervirano mjesto slik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600400" cy="437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avokutnik 5"/>
          <p:cNvSpPr/>
          <p:nvPr/>
        </p:nvSpPr>
        <p:spPr>
          <a:xfrm>
            <a:off x="4211960" y="126876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894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Sa 16 godina upisuje sveučilište u Parizu, gdje su mu profesori </a:t>
            </a:r>
            <a:r>
              <a:rPr lang="hr-HR" sz="2000" dirty="0" err="1" smtClean="0"/>
              <a:t>Fourier</a:t>
            </a:r>
            <a:r>
              <a:rPr lang="hr-HR" sz="2000" dirty="0" smtClean="0"/>
              <a:t>, </a:t>
            </a:r>
            <a:r>
              <a:rPr lang="hr-HR" sz="2000" dirty="0" err="1" smtClean="0"/>
              <a:t>Laplace</a:t>
            </a:r>
            <a:r>
              <a:rPr lang="hr-HR" sz="2000" dirty="0" smtClean="0"/>
              <a:t>, </a:t>
            </a:r>
            <a:r>
              <a:rPr lang="hr-HR" sz="2000" dirty="0" err="1" smtClean="0"/>
              <a:t>Legendre</a:t>
            </a:r>
            <a:r>
              <a:rPr lang="hr-HR" sz="2000" dirty="0" smtClean="0"/>
              <a:t> i </a:t>
            </a:r>
            <a:r>
              <a:rPr lang="hr-HR" sz="2000" dirty="0" err="1" smtClean="0"/>
              <a:t>Poisson</a:t>
            </a:r>
            <a:endParaRPr lang="hr-HR" sz="2000" dirty="0" smtClean="0"/>
          </a:p>
          <a:p>
            <a:pPr marL="294894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Spavao je s </a:t>
            </a:r>
            <a:r>
              <a:rPr lang="hr-HR" sz="2000" dirty="0" err="1" smtClean="0"/>
              <a:t>Gaussovom</a:t>
            </a:r>
            <a:r>
              <a:rPr lang="hr-HR" sz="2000" dirty="0" smtClean="0"/>
              <a:t> knjigom o teoriji brojeva pod jastukom</a:t>
            </a:r>
          </a:p>
          <a:p>
            <a:pPr marL="294894" indent="-285750"/>
            <a:endParaRPr lang="hr-HR" sz="2000" dirty="0" smtClean="0"/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1855. umire Gauss i </a:t>
            </a:r>
            <a:r>
              <a:rPr lang="hr-HR" sz="2000" dirty="0" err="1" smtClean="0"/>
              <a:t>Dirichlet</a:t>
            </a:r>
            <a:r>
              <a:rPr lang="hr-HR" sz="2000" dirty="0" smtClean="0"/>
              <a:t> zauzima njegovo mjesto a sveučilištu u </a:t>
            </a:r>
            <a:r>
              <a:rPr lang="hr-HR" sz="2000" dirty="0" err="1" smtClean="0"/>
              <a:t>Gottingemu</a:t>
            </a:r>
            <a:endParaRPr lang="hr-HR" sz="2000" dirty="0" smtClean="0"/>
          </a:p>
          <a:p>
            <a:pPr marL="294894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 “Broj njegovih publikacija nije velik,” govorio je Gauss. “Ali dragulji se ne važu na trgovačkoj vagi. Malo, ali zrelo”.</a:t>
            </a:r>
          </a:p>
        </p:txBody>
      </p:sp>
      <p:sp>
        <p:nvSpPr>
          <p:cNvPr id="7" name="Naslov 3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888432" cy="877824"/>
          </a:xfrm>
        </p:spPr>
        <p:txBody>
          <a:bodyPr>
            <a:noAutofit/>
          </a:bodyPr>
          <a:lstStyle/>
          <a:p>
            <a:r>
              <a:rPr lang="hr-HR" sz="2800" b="1" dirty="0" err="1" smtClean="0">
                <a:solidFill>
                  <a:srgbClr val="0070C0"/>
                </a:solidFill>
              </a:rPr>
              <a:t>Dirichlet</a:t>
            </a:r>
            <a:r>
              <a:rPr lang="hr-HR" sz="2800" b="1" dirty="0" smtClean="0">
                <a:solidFill>
                  <a:srgbClr val="0070C0"/>
                </a:solidFill>
              </a:rPr>
              <a:t> </a:t>
            </a:r>
            <a:r>
              <a:rPr lang="hr-HR" sz="2800" b="1" dirty="0">
                <a:solidFill>
                  <a:srgbClr val="0070C0"/>
                </a:solidFill>
              </a:rPr>
              <a:t>(1805.-1859.)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>
                <a:solidFill>
                  <a:srgbClr val="0070C0"/>
                </a:solidFill>
              </a:rPr>
              <a:t>Primjer 1.</a:t>
            </a:r>
            <a:r>
              <a:rPr lang="hr-HR" b="1" dirty="0" smtClean="0">
                <a:solidFill>
                  <a:srgbClr val="0070C0"/>
                </a:solidFill>
              </a:rPr>
              <a:t>   </a:t>
            </a:r>
            <a:r>
              <a:rPr lang="hr-HR" i="1" dirty="0" smtClean="0"/>
              <a:t>Među 13 učenika uvijek postoje barem 2 učenika koja su rođena u istome mjesecu.</a:t>
            </a:r>
            <a:endParaRPr lang="hr-HR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sp>
        <p:nvSpPr>
          <p:cNvPr id="11" name="Pravokutnik 10"/>
          <p:cNvSpPr/>
          <p:nvPr/>
        </p:nvSpPr>
        <p:spPr>
          <a:xfrm>
            <a:off x="539552" y="1916832"/>
            <a:ext cx="78570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Dokaz:</a:t>
            </a:r>
            <a:r>
              <a:rPr lang="hr-HR" sz="2400" dirty="0" smtClean="0">
                <a:solidFill>
                  <a:schemeClr val="dk1"/>
                </a:solidFill>
              </a:rPr>
              <a:t>   Trebamo povezati učenike i mjesece.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	  Učenici su “predmeti”, a mjeseci “kutije”.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  	  Imamo 13 “predmeta” i 12 “kutija”. Izravna primjena </a:t>
            </a:r>
          </a:p>
          <a:p>
            <a:r>
              <a:rPr lang="hr-HR" sz="2400" dirty="0" smtClean="0">
                <a:solidFill>
                  <a:schemeClr val="dk1"/>
                </a:solidFill>
              </a:rPr>
              <a:t>	  </a:t>
            </a:r>
            <a:r>
              <a:rPr lang="hr-HR" sz="2400" dirty="0" err="1" smtClean="0">
                <a:solidFill>
                  <a:schemeClr val="dk1"/>
                </a:solidFill>
              </a:rPr>
              <a:t>Dirichletovog</a:t>
            </a:r>
            <a:r>
              <a:rPr lang="hr-HR" sz="2400" dirty="0" smtClean="0">
                <a:solidFill>
                  <a:schemeClr val="dk1"/>
                </a:solidFill>
              </a:rPr>
              <a:t>  pravila osigurava valjanost tvrdnje.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b="1" u="sng" dirty="0" smtClean="0">
                <a:solidFill>
                  <a:srgbClr val="0070C0"/>
                </a:solidFill>
              </a:rPr>
              <a:t>Primjer 2.</a:t>
            </a:r>
            <a:r>
              <a:rPr lang="hr-HR" sz="2700" b="1" dirty="0" smtClean="0">
                <a:solidFill>
                  <a:srgbClr val="0070C0"/>
                </a:solidFill>
              </a:rPr>
              <a:t>  </a:t>
            </a:r>
            <a:r>
              <a:rPr lang="hr-HR" sz="2700" i="1" dirty="0" smtClean="0"/>
              <a:t>Zadano je 15 prirodnih brojeva. Dokažimo da se među njima mogu odabrati dva broja čije je razlika djeljiva s 14.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sp>
        <p:nvSpPr>
          <p:cNvPr id="11" name="Pravokutnik 10"/>
          <p:cNvSpPr/>
          <p:nvPr/>
        </p:nvSpPr>
        <p:spPr>
          <a:xfrm>
            <a:off x="539552" y="1916832"/>
            <a:ext cx="776533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Dokaz:</a:t>
            </a:r>
            <a:r>
              <a:rPr lang="hr-HR" sz="2400" dirty="0" smtClean="0">
                <a:solidFill>
                  <a:schemeClr val="dk1"/>
                </a:solidFill>
              </a:rPr>
              <a:t>   </a:t>
            </a:r>
            <a:r>
              <a:rPr lang="hr-HR" sz="2400" dirty="0" smtClean="0"/>
              <a:t>Ostatak pri dijeljenju prirodnog broja s 14 može biti: </a:t>
            </a:r>
          </a:p>
          <a:p>
            <a:r>
              <a:rPr lang="hr-HR" sz="2400" dirty="0" smtClean="0"/>
              <a:t>0,1,2,…,12,13. Imamo 15 prirodnih brojeva i 14 ostataka. </a:t>
            </a:r>
          </a:p>
          <a:p>
            <a:r>
              <a:rPr lang="hr-HR" sz="2400" dirty="0" smtClean="0"/>
              <a:t>Prema tome među odabranima postoje dva prirodna broja, </a:t>
            </a:r>
          </a:p>
          <a:p>
            <a:r>
              <a:rPr lang="hr-HR" sz="2400" dirty="0" smtClean="0"/>
              <a:t>recimo </a:t>
            </a:r>
            <a:r>
              <a:rPr lang="hr-HR" sz="2400" i="1" dirty="0" smtClean="0"/>
              <a:t>x</a:t>
            </a:r>
            <a:r>
              <a:rPr lang="hr-HR" sz="2400" dirty="0" smtClean="0"/>
              <a:t> i </a:t>
            </a:r>
            <a:r>
              <a:rPr lang="hr-HR" sz="2400" i="1" dirty="0" smtClean="0"/>
              <a:t>y</a:t>
            </a:r>
            <a:r>
              <a:rPr lang="hr-HR" sz="2400" dirty="0" smtClean="0"/>
              <a:t> koji pri dijeljenju s 14 imaju isti ostatak</a:t>
            </a:r>
            <a:r>
              <a:rPr lang="hr-HR" sz="2400" i="1" dirty="0" smtClean="0"/>
              <a:t> r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Možemo zapisati:</a:t>
            </a:r>
          </a:p>
          <a:p>
            <a:r>
              <a:rPr lang="hr-HR" sz="2400" i="1" dirty="0" smtClean="0"/>
              <a:t>x=14a+r</a:t>
            </a:r>
            <a:endParaRPr lang="hr-HR" sz="2400" dirty="0" smtClean="0"/>
          </a:p>
          <a:p>
            <a:r>
              <a:rPr lang="hr-HR" sz="2400" i="1" dirty="0" smtClean="0"/>
              <a:t>y=14b+r</a:t>
            </a:r>
            <a:endParaRPr lang="hr-HR" sz="2400" dirty="0" smtClean="0"/>
          </a:p>
          <a:p>
            <a:r>
              <a:rPr lang="hr-HR" sz="2400" i="1" dirty="0" smtClean="0"/>
              <a:t>x-y=(14a+r)-(14b+r)=</a:t>
            </a:r>
            <a:r>
              <a:rPr lang="hr-HR" sz="2400" i="1" dirty="0" smtClean="0"/>
              <a:t>14(a-b)</a:t>
            </a:r>
            <a:endParaRPr lang="hr-HR" sz="2400" dirty="0" smtClean="0"/>
          </a:p>
          <a:p>
            <a:r>
              <a:rPr lang="hr-HR" sz="2400" dirty="0" smtClean="0"/>
              <a:t>Zaključujemo da je razlika djeljiva s 14.</a:t>
            </a:r>
          </a:p>
          <a:p>
            <a:endParaRPr lang="hr-HR" sz="2400" dirty="0" smtClean="0">
              <a:solidFill>
                <a:schemeClr val="dk1"/>
              </a:solidFill>
            </a:endParaRPr>
          </a:p>
          <a:p>
            <a:endParaRPr lang="hr-HR" sz="24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Tvrdnja pogotovo vrijedi ako je broj predmeta veći od </a:t>
            </a:r>
            <a:r>
              <a:rPr lang="hr-HR" sz="2400" i="1" dirty="0" smtClean="0"/>
              <a:t>nk+1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755576" y="692696"/>
            <a:ext cx="778720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hr-HR" sz="2400" b="1" dirty="0" smtClean="0">
                <a:solidFill>
                  <a:srgbClr val="0070C0"/>
                </a:solidFill>
              </a:rPr>
              <a:t>DIRICHLETOVO PRAVILO (jaka forma):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	     		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Ako nk+1 predmeta rasporedimo bilo kako u n kutija, onda barem jedna kutija sadrži k+1 predmeta.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/>
          </a:bodyPr>
          <a:lstStyle/>
          <a:p>
            <a:r>
              <a:rPr lang="hr-HR" sz="2700" b="1" u="sng" dirty="0" smtClean="0">
                <a:solidFill>
                  <a:srgbClr val="0070C0"/>
                </a:solidFill>
              </a:rPr>
              <a:t>Primjer 3.</a:t>
            </a:r>
            <a:r>
              <a:rPr lang="hr-HR" sz="2700" b="1" dirty="0" smtClean="0">
                <a:solidFill>
                  <a:srgbClr val="0070C0"/>
                </a:solidFill>
              </a:rPr>
              <a:t> </a:t>
            </a:r>
            <a:r>
              <a:rPr lang="hr-HR" sz="2700" i="1" dirty="0" smtClean="0"/>
              <a:t>Dokažite da u grupi od 49 ljudi postoji barem 5 osoba istog horoskopskog znaka.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Ovdje imamo 49 „predmeta“ - ljudi i 12 „kutija“ – horoskopskih znakova. </a:t>
            </a:r>
          </a:p>
          <a:p>
            <a:pPr>
              <a:buNone/>
            </a:pPr>
            <a:r>
              <a:rPr lang="hr-HR" sz="2400" dirty="0" smtClean="0"/>
              <a:t>Budući da je                          , na temelju </a:t>
            </a:r>
            <a:r>
              <a:rPr lang="hr-HR" sz="2400" dirty="0" err="1" smtClean="0"/>
              <a:t>Dirichletova</a:t>
            </a:r>
            <a:r>
              <a:rPr lang="hr-HR" sz="2400" dirty="0" smtClean="0"/>
              <a:t> pravila odmah proizlazi da je petero ljudi u grupi istog horoskopskog znaka.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sp>
        <p:nvSpPr>
          <p:cNvPr id="11" name="Pravokutnik 10"/>
          <p:cNvSpPr/>
          <p:nvPr/>
        </p:nvSpPr>
        <p:spPr>
          <a:xfrm>
            <a:off x="683568" y="19888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Dokaz:</a:t>
            </a:r>
            <a:r>
              <a:rPr lang="hr-HR" sz="2400" dirty="0" smtClean="0">
                <a:solidFill>
                  <a:schemeClr val="dk1"/>
                </a:solidFill>
              </a:rPr>
              <a:t> </a:t>
            </a:r>
          </a:p>
          <a:p>
            <a:endParaRPr lang="hr-HR" sz="2400" dirty="0" smtClean="0">
              <a:solidFill>
                <a:schemeClr val="dk1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356992"/>
            <a:ext cx="1580116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hr-HR" sz="3000" b="1" u="sng" dirty="0" smtClean="0">
                <a:solidFill>
                  <a:srgbClr val="0070C0"/>
                </a:solidFill>
              </a:rPr>
              <a:t>Zadatak 1.</a:t>
            </a:r>
            <a:r>
              <a:rPr lang="hr-HR" sz="2700" b="1" dirty="0" smtClean="0">
                <a:solidFill>
                  <a:srgbClr val="0070C0"/>
                </a:solidFill>
              </a:rPr>
              <a:t> </a:t>
            </a:r>
            <a:r>
              <a:rPr lang="hr-HR" sz="3000" i="1" dirty="0" smtClean="0"/>
              <a:t>U skladištu je 26 sanduka s tri sorte jabuka, pri čemu su u jednom sanduku jabuke iste sorte. Postoji li devet sanduka s jabukama iste sorte?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sp>
        <p:nvSpPr>
          <p:cNvPr id="11" name="Pravokutnik 10"/>
          <p:cNvSpPr/>
          <p:nvPr/>
        </p:nvSpPr>
        <p:spPr>
          <a:xfrm>
            <a:off x="539552" y="19168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  <a:r>
              <a:rPr lang="hr-HR" sz="2400" dirty="0" smtClean="0">
                <a:solidFill>
                  <a:schemeClr val="dk1"/>
                </a:solidFill>
              </a:rPr>
              <a:t> </a:t>
            </a:r>
          </a:p>
          <a:p>
            <a:endParaRPr lang="hr-HR" sz="2400" dirty="0" smtClean="0">
              <a:solidFill>
                <a:schemeClr val="dk1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574800" y="2781300"/>
          <a:ext cx="3586163" cy="887413"/>
        </p:xfrm>
        <a:graphic>
          <a:graphicData uri="http://schemas.openxmlformats.org/presentationml/2006/ole">
            <p:oleObj spid="_x0000_s93186" name="Equation" r:id="rId4" imgW="2514600" imgH="62208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475039" y="3267075"/>
          <a:ext cx="2071675" cy="377949"/>
        </p:xfrm>
        <a:graphic>
          <a:graphicData uri="http://schemas.openxmlformats.org/presentationml/2006/ole">
            <p:oleObj spid="_x0000_s93187" name="Equation" r:id="rId5" imgW="1460160" imgH="266400" progId="Equation.DSMT4">
              <p:embed/>
            </p:oleObj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1115616" y="4293096"/>
            <a:ext cx="6804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700" dirty="0" smtClean="0">
                <a:latin typeface="+mj-lt"/>
                <a:ea typeface="+mj-ea"/>
                <a:cs typeface="+mj-cs"/>
              </a:rPr>
              <a:t>Kako su tri sorte, a 26 sanduka to jabuka barem</a:t>
            </a:r>
          </a:p>
          <a:p>
            <a:r>
              <a:rPr lang="hr-HR" sz="2700" dirty="0" smtClean="0">
                <a:latin typeface="+mj-lt"/>
                <a:ea typeface="+mj-ea"/>
                <a:cs typeface="+mj-cs"/>
              </a:rPr>
              <a:t> jedne sorte ima u devet sanduka.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1128</Words>
  <Application>Microsoft Office PowerPoint</Application>
  <PresentationFormat>Prikaz na zaslonu (4:3)</PresentationFormat>
  <Paragraphs>166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Office tema</vt:lpstr>
      <vt:lpstr>Prilagođeni dizajn</vt:lpstr>
      <vt:lpstr>Equation</vt:lpstr>
      <vt:lpstr>DIRICHLETOVO PRAVILO</vt:lpstr>
      <vt:lpstr>Slajd 2</vt:lpstr>
      <vt:lpstr>Slajd 3</vt:lpstr>
      <vt:lpstr>Dirichlet (1805.-1859.) </vt:lpstr>
      <vt:lpstr>Primjer 1.   Među 13 učenika uvijek postoje barem 2 učenika koja su rođena u istome mjesecu.</vt:lpstr>
      <vt:lpstr>Primjer 2.  Zadano je 15 prirodnih brojeva. Dokažimo da se među njima mogu odabrati dva broja čije je razlika djeljiva s 14. </vt:lpstr>
      <vt:lpstr>Slajd 7</vt:lpstr>
      <vt:lpstr>Primjer 3. Dokažite da u grupi od 49 ljudi postoji barem 5 osoba istog horoskopskog znaka. </vt:lpstr>
      <vt:lpstr>Zadatak 1. U skladištu je 26 sanduka s tri sorte jabuka, pri čemu su u jednom sanduku jabuke iste sorte. Postoji li devet sanduka s jabukama iste sorte?  </vt:lpstr>
      <vt:lpstr>Zadatak 2. Hrvatska ima 4.3 milijuna stanovnika. Čovjek ima najviše 300 000 vlasi na glavi. Dokažite da u Hrvatskoj  postoji barem 15 ljudi s „na dlaku“ jednakim brojem vlasi na glavi.  </vt:lpstr>
      <vt:lpstr>Slajd 11</vt:lpstr>
      <vt:lpstr>Slajd 12</vt:lpstr>
      <vt:lpstr>Zadatak 5. Tablica 5x5 popuni se brojevima -1,0,1. Izračunaju se zbrojevi u svakom retku, svakom stupcu i u obje glavne dijagonale. Koja se najveća, a koja najmanja vrijednost između tih zbrojeva može pojaviti? Dokažite da se, kako god tablica bila popunjena, između svih zbrojeva uvijek mogu naći barem dva jednaka zbroja. </vt:lpstr>
      <vt:lpstr>Primjer 4. Sedam točaka je smješteno unutar pravilnog šesterokuta stranice duljine 1. Pokaži da su najmanje dvije točke na udaljenosti najviše 1. </vt:lpstr>
      <vt:lpstr>Zadatak 6. Unutar jednakostraničnog trokuta sa stranicom duljine 5 razmješteno je 26 točaka. Dokažite da među njima postoje bar dvije točke čija udaljenost nije veća od  1. </vt:lpstr>
      <vt:lpstr>Zadatak 7. Dane su točke A, B, C, D, E i F od kojih nikoje tri ne leže na jednom pravcu. Te točke određuju 15 dužina, neke od njih su obojene plavom, a neke crvenom bojom. Dokažite da postoji trokut s vrhovima u skupu  { A, B, C, D, E, F} čije su sve tri stranice iste boje.  </vt:lpstr>
      <vt:lpstr> Dokažite da među bilo kojih 6 ljudi postoje 3 osobe koje se sve ili međusobno poznaju, ili ne poznaju. Napomena: poznanstva su uzajamna.</vt:lpstr>
      <vt:lpstr>Zadatak 8. Unutar jediničnog kvadrata smještena je 101 točka. Pokaži da neke tri od njih čine trokut površine ne veće od 0.02.  </vt:lpstr>
      <vt:lpstr>Zadatak 8. Dano je 9 pravaca sa svojstvom da svaki od njih dijeli kvadrat na dva četverokuta čije se površine odnose u omjeru 2:3. Dokažite da najmanje 3 od tih 9 pravaca prolaze jednom točkom.   </vt:lpstr>
      <vt:lpstr>Slajd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ZADACI S RAČUNSKIM OPERACIJAMA U Q+</dc:title>
  <dc:creator>mirna</dc:creator>
  <cp:lastModifiedBy>mirna</cp:lastModifiedBy>
  <cp:revision>71</cp:revision>
  <dcterms:created xsi:type="dcterms:W3CDTF">2016-11-13T14:43:48Z</dcterms:created>
  <dcterms:modified xsi:type="dcterms:W3CDTF">2018-03-16T18:49:19Z</dcterms:modified>
</cp:coreProperties>
</file>