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hr-HR" sz="4400" b="0" strike="noStrike" spc="-1">
                <a:latin typeface="Arial"/>
              </a:rPr>
              <a:t>Kliknite za premještanje slajda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hr-HR" sz="2000" b="0" strike="noStrike" spc="-1">
                <a:latin typeface="Arial"/>
              </a:rPr>
              <a:t>Kliknite za uređivanje formata bilješki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&lt;zaglavlje&gt;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hr-H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hr-HR" sz="1400" b="0" strike="noStrike" spc="-1">
                <a:latin typeface="Times New Roman"/>
              </a:defRPr>
            </a:lvl1pPr>
          </a:lstStyle>
          <a:p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hr-H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517C0622-7955-4559-A9F9-588856FF607D}" type="slidenum">
              <a:rPr lang="hr-HR" sz="1400" b="0" strike="noStrike" spc="-1">
                <a:latin typeface="Times New Roman"/>
              </a:r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hr-H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475D75C-8291-4796-8495-B9DD07DF8844}" type="slidenum">
              <a:rPr lang="hr-HR" sz="1200" b="0" strike="noStrike" spc="-1">
                <a:latin typeface="Times New Roman"/>
              </a:rPr>
              <a:t>1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EC840D-1989-42F5-B4B1-D59DC7D8A9F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B0EB2B7-723A-4022-9121-B685254BBFE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590EF7-FC61-42A8-BE47-39A974BE627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99C0B3-887D-4978-AC8D-A3638DC5F0B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42F699-4608-4BA1-AC4D-F0DA5CA4E95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3CEEC89-DC49-4D09-BF33-A85029BB28B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0A766E0-E3E9-41B8-857E-D366D77EB3A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DC32490-7F24-4353-ACC2-4C55028986C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1C9573C-F93A-4781-B728-AD4A96E834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6550B0D-EB94-4BF5-BE06-613078D81B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EEC34F-5A7D-4926-9CA5-4D1955E2E2C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6568DA-E71C-4896-B6DA-5DE04A5D4BE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4F29A7D-A021-4A27-A3C5-B670498BBF1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87AAD7D-F837-429F-BD6E-C2C9880D54C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ABE56C-82E8-4CB7-A31B-62E6E34701A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5D19137-2536-4353-B886-13CF4A9501D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CF8F09-63A3-4FC8-8102-0EEE4200555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172B20-14DA-4766-A5D3-619D4877380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95ABA3-ACC1-4850-BB18-A6D14B3E923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0948C3-7E70-46DC-89BC-D9CA23821DF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22963A1-64B5-4504-B5C1-1208A9958D0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BCADA8-9C58-4BFF-99EC-73CE2EB90A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3F4CE9-A872-42C2-9534-397379BEC56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r-H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3A14CA-DB9B-491B-BE9B-51CD47D1569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18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hr-H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hr-H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467E9F9-22C3-4DCA-B5EA-08FD180B4946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hr-HR" sz="1400" b="0" strike="noStrike" spc="-1">
                <a:latin typeface="Times New Roman"/>
              </a:defRPr>
            </a:lvl1pPr>
          </a:lstStyle>
          <a:p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hr-H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hr-H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1565951-2A0E-44BF-B416-BC61B774C910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hr-HR" sz="1400" b="0" strike="noStrike" spc="-1">
                <a:latin typeface="Times New Roman"/>
              </a:defRPr>
            </a:lvl1pPr>
          </a:lstStyle>
          <a:p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W5hOJaFjxU" TargetMode="External"/><Relationship Id="rId2" Type="http://schemas.openxmlformats.org/officeDocument/2006/relationships/hyperlink" Target="https://www.youtube.com/watch?v=z2_-h3I_WXQ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oogle.com/search?q=biolo%C5%A1ka+evolucija&amp;sca_esv=a9a17715c624a2d7&amp;udm=2&amp;biw=1366&amp;bih=607&amp;sxsrf=AHTn8zoT-Jh3w4nWQFcYlrrXfcDHPreuzet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2_-h3I_WXQ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W5hOJaFjxU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964AFABC-4127-4595-B2CC-E4855DC7F946}"/>
              </a:ext>
            </a:extLst>
          </p:cNvPr>
          <p:cNvSpPr txBox="1"/>
          <p:nvPr/>
        </p:nvSpPr>
        <p:spPr>
          <a:xfrm>
            <a:off x="3259493" y="1614198"/>
            <a:ext cx="5673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hr-HR" sz="3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ŽIVOT PIŠE SVOJU PRIČU: EVOLUCIJSKI PUT ZEMLJE</a:t>
            </a:r>
            <a:endParaRPr lang="hr-HR" sz="3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CE4E9B4-9EFC-400F-8CD8-5EAA12117821}"/>
              </a:ext>
            </a:extLst>
          </p:cNvPr>
          <p:cNvSpPr txBox="1"/>
          <p:nvPr/>
        </p:nvSpPr>
        <p:spPr>
          <a:xfrm>
            <a:off x="4618653" y="102636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OŠ  SUĆIDAR SPLIT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747DF8F-2942-4436-B61E-787F84EBCEFF}"/>
              </a:ext>
            </a:extLst>
          </p:cNvPr>
          <p:cNvSpPr txBox="1"/>
          <p:nvPr/>
        </p:nvSpPr>
        <p:spPr>
          <a:xfrm>
            <a:off x="28935" y="5505061"/>
            <a:ext cx="458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FRANE ČOBRNIĆ, 8. A</a:t>
            </a:r>
          </a:p>
          <a:p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MENTORICA: DRAGANA MAMIĆ, PROF.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E31DB87-34CB-4F21-9956-78D34E04E540}"/>
              </a:ext>
            </a:extLst>
          </p:cNvPr>
          <p:cNvSpPr txBox="1"/>
          <p:nvPr/>
        </p:nvSpPr>
        <p:spPr>
          <a:xfrm>
            <a:off x="5029200" y="6298163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SVIBANJ, 2025.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5400" b="1" spc="-1" dirty="0">
                <a:latin typeface="Calibri Light"/>
              </a:rPr>
              <a:t>7</a:t>
            </a:r>
            <a:r>
              <a:rPr lang="hr-HR" sz="5400" b="1" strike="noStrike" spc="-1" dirty="0">
                <a:latin typeface="Calibri Light"/>
              </a:rPr>
              <a:t>. LITERATURA</a:t>
            </a:r>
            <a:endParaRPr lang="hr-HR" sz="5400" b="1" strike="noStrike" spc="-1" dirty="0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0" y="1825560"/>
            <a:ext cx="1219212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Begić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V., </a:t>
            </a: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Bastić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M., </a:t>
            </a: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Madaj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Prpić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J., </a:t>
            </a: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Bakarić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A. Biologija 8, udžbenik  iz biologije za osmi razred osnovne škole, Alfa, Zagreb, 2020</a:t>
            </a:r>
            <a:endParaRPr lang="hr-HR" sz="22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Begić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V., </a:t>
            </a: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Bastić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M., </a:t>
            </a: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Madaj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Prpić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J., </a:t>
            </a: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Bakarić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A. Biologija 8, radna </a:t>
            </a:r>
            <a:r>
              <a:rPr lang="sr-Latn-RS" sz="2200" b="0" strike="noStrike" spc="-1" dirty="0" err="1">
                <a:solidFill>
                  <a:srgbClr val="000000"/>
                </a:solidFill>
                <a:latin typeface="Calibri"/>
              </a:rPr>
              <a:t>bilježnica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iz biologije za osmi razred osnovne škole, Alfa, Zagreb, 2020</a:t>
            </a:r>
            <a:endParaRPr lang="hr-HR" sz="2200" b="0" strike="noStrike" spc="-1" dirty="0">
              <a:latin typeface="Arial"/>
            </a:endParaRPr>
          </a:p>
          <a:p>
            <a:pPr>
              <a:spcBef>
                <a:spcPts val="1417"/>
              </a:spcBef>
            </a:pPr>
            <a:r>
              <a:rPr lang="sr-Latn-RS" sz="2200" b="0" u="sng" strike="noStrike" spc="-1" dirty="0">
                <a:solidFill>
                  <a:srgbClr val="0563C1"/>
                </a:solidFill>
                <a:uFillTx/>
                <a:latin typeface="Calibri"/>
                <a:hlinkClick r:id="rId2"/>
              </a:rPr>
              <a:t>https://www.youtube.com/watch?v=z2_-h3I_WXQ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 Preuzeto: 17.03.2025.</a:t>
            </a:r>
            <a:endParaRPr lang="hr-HR" sz="2200" b="0" strike="noStrike" spc="-1" dirty="0">
              <a:latin typeface="Arial"/>
            </a:endParaRPr>
          </a:p>
          <a:p>
            <a:pPr>
              <a:spcBef>
                <a:spcPts val="1417"/>
              </a:spcBef>
            </a:pPr>
            <a:r>
              <a:rPr lang="hr-HR" sz="2200" b="0" u="sng" strike="noStrike" spc="-1" dirty="0">
                <a:solidFill>
                  <a:srgbClr val="0563C1"/>
                </a:solidFill>
                <a:uFillTx/>
                <a:latin typeface="Arial"/>
                <a:ea typeface="Microsoft YaHei"/>
                <a:hlinkClick r:id="rId3"/>
              </a:rPr>
              <a:t>https://www.youtube.com/watch?v=2W5hOJaFjxU</a:t>
            </a:r>
            <a:r>
              <a:rPr lang="hr-HR" sz="2200" b="0" u="sng" strike="noStrike" spc="-1" dirty="0">
                <a:solidFill>
                  <a:srgbClr val="0563C1"/>
                </a:solidFill>
                <a:uFillTx/>
                <a:latin typeface="Arial"/>
                <a:ea typeface="Microsoft YaHei"/>
              </a:rPr>
              <a:t> 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Preuzeto: 17.03.2025</a:t>
            </a: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hr-HR" sz="2800" b="0" strike="noStrike" spc="-1" dirty="0">
              <a:latin typeface="Arial"/>
            </a:endParaRPr>
          </a:p>
          <a:p>
            <a:pPr>
              <a:spcBef>
                <a:spcPts val="1417"/>
              </a:spcBef>
            </a:pPr>
            <a:r>
              <a:rPr lang="sr-Latn-RS" sz="2200" b="0" strike="noStrike" spc="-1" dirty="0">
                <a:solidFill>
                  <a:srgbClr val="0563C1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https://www.google.com/search?q=biolo%C5%A1ka+evolucija&amp;sca_esv=a9a17715c624a2d7&amp;udm=2&amp;biw=1366&amp;bih=607&amp;sxsrf=AHTn8zoT-Jh3w4nWQFcYlrrXfcDH </a:t>
            </a:r>
            <a:r>
              <a:rPr lang="sr-Latn-RS" sz="2200" b="0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Preuzeto</a:t>
            </a:r>
            <a:r>
              <a:rPr lang="sr-Latn-RS" sz="2200" b="0" strike="noStrike" spc="-1" dirty="0">
                <a:solidFill>
                  <a:srgbClr val="000000"/>
                </a:solidFill>
                <a:latin typeface="Calibri"/>
              </a:rPr>
              <a:t>: 17.03.2025. 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hr-H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hr-H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hr-H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364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10000" b="1" strike="noStrike" spc="-1" dirty="0">
                <a:solidFill>
                  <a:schemeClr val="bg1"/>
                </a:solidFill>
                <a:latin typeface="Calibri Light"/>
              </a:rPr>
              <a:t>HVALA NA PAŽNJI</a:t>
            </a:r>
            <a:endParaRPr lang="hr-HR" sz="10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5796360"/>
            <a:ext cx="10514880" cy="37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7500" lnSpcReduction="20000"/>
          </a:bodyPr>
          <a:lstStyle/>
          <a:p>
            <a:endParaRPr lang="hr-H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5400" b="1" strike="noStrike" spc="-1" dirty="0">
                <a:latin typeface="Calibri Light"/>
              </a:rPr>
              <a:t>SADRŽAJ</a:t>
            </a:r>
            <a:endParaRPr lang="hr-HR" sz="5400" b="0" strike="noStrike" spc="-1" dirty="0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09960" y="1825560"/>
            <a:ext cx="1188144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None/>
            </a:pPr>
            <a:r>
              <a:rPr lang="hr-HR" sz="2400" b="0" strike="noStrike" spc="-1" dirty="0">
                <a:latin typeface="Calibri"/>
              </a:rPr>
              <a:t>1</a:t>
            </a:r>
            <a:r>
              <a:rPr lang="hr-HR" sz="2200" b="0" strike="noStrike" spc="-1" dirty="0">
                <a:latin typeface="Calibri"/>
              </a:rPr>
              <a:t>.    Postanak Zemlje</a:t>
            </a:r>
            <a:endParaRPr lang="hr-HR" sz="2200" b="0" strike="noStrike" spc="-1" dirty="0"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None/>
            </a:pPr>
            <a:r>
              <a:rPr lang="hr-HR" sz="2200" b="0" strike="noStrike" spc="-1" dirty="0">
                <a:latin typeface="Calibri"/>
              </a:rPr>
              <a:t>2.    Kemijska evolucija</a:t>
            </a:r>
            <a:endParaRPr lang="hr-HR" sz="2200" b="0" strike="noStrike" spc="-1" dirty="0"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None/>
            </a:pPr>
            <a:r>
              <a:rPr lang="hr-HR" sz="2200" b="0" strike="noStrike" spc="-1" dirty="0">
                <a:latin typeface="Calibri"/>
              </a:rPr>
              <a:t>3.    Biološka evolucija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200" b="0" strike="noStrike" spc="-1" dirty="0">
                <a:latin typeface="Calibri"/>
              </a:rPr>
              <a:t>       3.1. „Eksplozija života”</a:t>
            </a:r>
            <a:endParaRPr lang="hr-HR" sz="2200" b="0" strike="noStrike" spc="-1" dirty="0"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None/>
              <a:tabLst>
                <a:tab pos="0" algn="l"/>
              </a:tabLst>
            </a:pPr>
            <a:r>
              <a:rPr lang="hr-HR" sz="2200" b="0" strike="noStrike" spc="-1" dirty="0">
                <a:latin typeface="Calibri"/>
              </a:rPr>
              <a:t>4.    Video 1 (postanak zemlje)</a:t>
            </a:r>
            <a:endParaRPr lang="hr-HR" sz="2200" b="0" strike="noStrike" spc="-1" dirty="0">
              <a:latin typeface="Arial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None/>
              <a:tabLst>
                <a:tab pos="0" algn="l"/>
              </a:tabLst>
            </a:pPr>
            <a:r>
              <a:rPr lang="hr-HR" sz="2200" b="0" strike="noStrike" spc="-1" dirty="0">
                <a:latin typeface="Calibri"/>
              </a:rPr>
              <a:t>5.    Video 2 (biološka evolucija)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200" b="0" strike="noStrike" spc="-1" dirty="0">
                <a:latin typeface="Calibri"/>
              </a:rPr>
              <a:t>6.    Literatura</a:t>
            </a:r>
            <a:endParaRPr lang="hr-HR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250200"/>
            <a:ext cx="10514880" cy="1028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5400" b="1" strike="noStrike" spc="-1" dirty="0">
                <a:latin typeface="Calibri Light"/>
              </a:rPr>
              <a:t>1. POSTANAK ZEMLJE</a:t>
            </a:r>
            <a:endParaRPr lang="hr-HR" sz="5400" b="0" strike="noStrike" spc="-1" dirty="0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106560" y="1548581"/>
            <a:ext cx="11977920" cy="5263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3200" b="0" strike="noStrike" spc="-1" dirty="0">
              <a:latin typeface="Arial"/>
            </a:endParaRPr>
          </a:p>
          <a:p>
            <a:pPr>
              <a:spcBef>
                <a:spcPts val="1001"/>
              </a:spcBef>
              <a:buClr>
                <a:srgbClr val="808080"/>
              </a:buClr>
              <a:tabLst>
                <a:tab pos="0" algn="l"/>
              </a:tabLst>
            </a:pPr>
            <a:r>
              <a:rPr lang="hr-HR" sz="8800" b="0" strike="noStrike" spc="-1" dirty="0">
                <a:latin typeface="Calibri"/>
              </a:rPr>
              <a:t>većina znanstvenika prihvaća teoriju velikog praska</a:t>
            </a:r>
            <a:endParaRPr lang="hr-HR" sz="8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8800" b="0" strike="noStrike" spc="-1" dirty="0">
                <a:latin typeface="Calibri"/>
              </a:rPr>
              <a:t> kojim je nastao Svemir a u konačnici i Zemlja</a:t>
            </a:r>
            <a:endParaRPr lang="hr-HR" sz="8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8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8800" spc="-1" dirty="0">
                <a:latin typeface="Calibri"/>
              </a:rPr>
              <a:t>z</a:t>
            </a:r>
            <a:r>
              <a:rPr lang="hr-HR" sz="8800" b="0" strike="noStrike" spc="-1" dirty="0">
                <a:latin typeface="Calibri"/>
              </a:rPr>
              <a:t>emlja je nestala prije otprilike 4,6 milijardi godina</a:t>
            </a:r>
            <a:endParaRPr lang="hr-HR" sz="8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8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8800" spc="-1" dirty="0">
                <a:latin typeface="Calibri"/>
              </a:rPr>
              <a:t>z</a:t>
            </a:r>
            <a:r>
              <a:rPr lang="hr-HR" sz="8800" b="0" strike="noStrike" spc="-1" dirty="0">
                <a:latin typeface="Calibri"/>
              </a:rPr>
              <a:t>emlja je u početku bila užarena masa</a:t>
            </a:r>
            <a:endParaRPr lang="hr-HR" sz="8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8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8800" spc="-1" dirty="0">
                <a:latin typeface="Calibri"/>
              </a:rPr>
              <a:t>n</a:t>
            </a:r>
            <a:r>
              <a:rPr lang="hr-HR" sz="8800" b="0" strike="noStrike" spc="-1" dirty="0">
                <a:latin typeface="Calibri"/>
              </a:rPr>
              <a:t>ajveći utjecaj na oblik zemlje imali su udari meteorita</a:t>
            </a:r>
            <a:endParaRPr lang="hr-HR" sz="8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8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8800" spc="-1" dirty="0">
                <a:latin typeface="Calibri"/>
              </a:rPr>
              <a:t>č</a:t>
            </a:r>
            <a:r>
              <a:rPr lang="hr-HR" sz="8800" b="0" strike="noStrike" spc="-1" dirty="0">
                <a:latin typeface="Calibri"/>
              </a:rPr>
              <a:t>estice plinova oblikovale </a:t>
            </a:r>
            <a:r>
              <a:rPr lang="hr-HR" sz="8800" b="0" strike="noStrike" spc="-1" dirty="0" err="1">
                <a:latin typeface="Calibri"/>
              </a:rPr>
              <a:t>praatmosferu</a:t>
            </a:r>
            <a:endParaRPr lang="hr-HR" sz="8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8800" b="0" strike="noStrike" spc="-1" dirty="0">
                <a:latin typeface="Calibri"/>
              </a:rPr>
              <a:t> (prvi plinoviti omotač zemlje)</a:t>
            </a:r>
            <a:endParaRPr lang="hr-HR" sz="8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8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8800" spc="-1" dirty="0">
                <a:latin typeface="Calibri"/>
              </a:rPr>
              <a:t>u</a:t>
            </a:r>
            <a:r>
              <a:rPr lang="hr-HR" sz="8800" b="0" strike="noStrike" spc="-1" dirty="0">
                <a:latin typeface="Calibri"/>
              </a:rPr>
              <a:t>tjecajem kiša nastali su </a:t>
            </a:r>
            <a:r>
              <a:rPr lang="hr-HR" sz="8800" b="0" strike="noStrike" spc="-1" dirty="0" err="1">
                <a:latin typeface="Calibri"/>
              </a:rPr>
              <a:t>praoceani</a:t>
            </a:r>
            <a:r>
              <a:rPr lang="hr-HR" sz="8800" b="0" strike="noStrike" spc="-1" dirty="0">
                <a:latin typeface="Calibri"/>
              </a:rPr>
              <a:t>                   </a:t>
            </a:r>
            <a:r>
              <a:rPr lang="hr-HR" sz="8800" b="0" strike="noStrike" spc="-1" dirty="0">
                <a:solidFill>
                  <a:srgbClr val="808080"/>
                </a:solidFill>
                <a:latin typeface="Calibri"/>
              </a:rPr>
              <a:t>                              </a:t>
            </a:r>
            <a:r>
              <a:rPr lang="hr-HR" sz="8000" b="1" strike="noStrike" spc="-1" dirty="0">
                <a:solidFill>
                  <a:srgbClr val="000000"/>
                </a:solidFill>
                <a:latin typeface="Calibri"/>
              </a:rPr>
              <a:t>Slika 1. </a:t>
            </a:r>
            <a:r>
              <a:rPr lang="hr-HR" sz="8000" b="0" strike="noStrike" spc="-1" dirty="0">
                <a:latin typeface="Calibri"/>
              </a:rPr>
              <a:t>zemlja kao užarena masa</a:t>
            </a:r>
            <a:endParaRPr lang="hr-HR" sz="8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8000" b="0" strike="noStrike" spc="-1" dirty="0">
                <a:latin typeface="Calibri"/>
              </a:rPr>
              <a:t>                                                                    </a:t>
            </a:r>
            <a:endParaRPr lang="hr-HR" sz="8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6000" b="0" strike="noStrike" spc="-1" dirty="0">
                <a:solidFill>
                  <a:srgbClr val="000000"/>
                </a:solidFill>
                <a:latin typeface="Calibri"/>
              </a:rPr>
              <a:t>                                                                                </a:t>
            </a:r>
            <a:endParaRPr lang="hr-HR" sz="6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4200" b="0" strike="noStrike" spc="-1" dirty="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                                           </a:t>
            </a:r>
            <a:r>
              <a:rPr lang="hr-HR" sz="8000" b="0" strike="noStrike" spc="-1" dirty="0">
                <a:solidFill>
                  <a:srgbClr val="000000"/>
                </a:solidFill>
                <a:latin typeface="Calibri"/>
              </a:rPr>
              <a:t>                              </a:t>
            </a:r>
            <a:endParaRPr lang="hr-HR" sz="8000" b="0" strike="noStrike" spc="-1" dirty="0">
              <a:latin typeface="Arial"/>
            </a:endParaRPr>
          </a:p>
        </p:txBody>
      </p:sp>
      <p:pic>
        <p:nvPicPr>
          <p:cNvPr id="94" name="Slika 4"/>
          <p:cNvPicPr/>
          <p:nvPr/>
        </p:nvPicPr>
        <p:blipFill>
          <a:blip r:embed="rId2"/>
          <a:stretch/>
        </p:blipFill>
        <p:spPr>
          <a:xfrm>
            <a:off x="7420111" y="2564025"/>
            <a:ext cx="3810960" cy="354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5400" b="1" strike="noStrike" spc="-1" dirty="0">
                <a:latin typeface="Calibri Light"/>
              </a:rPr>
              <a:t>2. KEMIJSKA EVOLUCIJA</a:t>
            </a:r>
            <a:endParaRPr lang="hr-HR" sz="5400" b="0" strike="noStrike" spc="-1" dirty="0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07880" y="1683360"/>
            <a:ext cx="10945080" cy="516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500" lnSpcReduction="10000"/>
          </a:bodyPr>
          <a:lstStyle/>
          <a:p>
            <a:pPr>
              <a:spcBef>
                <a:spcPts val="1001"/>
              </a:spcBef>
              <a:buClr>
                <a:srgbClr val="808080"/>
              </a:buClr>
            </a:pPr>
            <a:r>
              <a:rPr lang="hr-HR" sz="2400" spc="-1" dirty="0">
                <a:latin typeface="Calibri"/>
              </a:rPr>
              <a:t>e</a:t>
            </a:r>
            <a:r>
              <a:rPr lang="hr-HR" sz="2400" b="0" strike="noStrike" spc="-1" dirty="0">
                <a:latin typeface="Calibri"/>
              </a:rPr>
              <a:t>nergija nastala UV zračenjem i visokom temperaturom je bila pokretač spajanja plinova čestica i svemirske </a:t>
            </a:r>
            <a:r>
              <a:rPr lang="hr-HR" sz="2400" b="0" strike="noStrike" spc="-1">
                <a:latin typeface="Calibri"/>
              </a:rPr>
              <a:t>prašine  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hr-HR" sz="2400" b="0" strike="noStrike" spc="-1" dirty="0">
              <a:latin typeface="Arial"/>
            </a:endParaRPr>
          </a:p>
          <a:p>
            <a:pPr>
              <a:spcBef>
                <a:spcPts val="1001"/>
              </a:spcBef>
              <a:buClr>
                <a:srgbClr val="808080"/>
              </a:buClr>
            </a:pPr>
            <a:r>
              <a:rPr lang="hr-HR" sz="2400" spc="-1" dirty="0">
                <a:latin typeface="Calibri"/>
              </a:rPr>
              <a:t>p</a:t>
            </a:r>
            <a:r>
              <a:rPr lang="hr-HR" sz="2400" b="0" strike="noStrike" spc="-1" dirty="0">
                <a:latin typeface="Calibri"/>
              </a:rPr>
              <a:t>rve jednostavne anorganske tvari nastale su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400" b="0" strike="noStrike" spc="-1" dirty="0">
                <a:latin typeface="Calibri"/>
              </a:rPr>
              <a:t> povezivanjem plinova čestica i svemirske prašine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2400" b="0" strike="noStrike" spc="-1" dirty="0">
              <a:latin typeface="Arial"/>
            </a:endParaRPr>
          </a:p>
          <a:p>
            <a:pPr>
              <a:spcBef>
                <a:spcPts val="1001"/>
              </a:spcBef>
              <a:buClr>
                <a:srgbClr val="808080"/>
              </a:buClr>
              <a:tabLst>
                <a:tab pos="0" algn="l"/>
              </a:tabLst>
            </a:pPr>
            <a:r>
              <a:rPr lang="hr-HR" sz="2400" spc="-1" dirty="0">
                <a:latin typeface="Calibri"/>
              </a:rPr>
              <a:t>t</a:t>
            </a:r>
            <a:r>
              <a:rPr lang="hr-HR" sz="2400" b="0" strike="noStrike" spc="-1" dirty="0">
                <a:latin typeface="Calibri"/>
              </a:rPr>
              <a:t>ijekom dužeg vremenskog perioda iz jednostavnih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400" b="0" strike="noStrike" spc="-1" dirty="0">
                <a:latin typeface="Calibri"/>
              </a:rPr>
              <a:t> anorganskih tvari nastale su jednostavne, a potom 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400" b="0" strike="noStrike" spc="-1" dirty="0">
                <a:latin typeface="Calibri"/>
              </a:rPr>
              <a:t>složenije organske tvari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</a:t>
            </a:r>
            <a:r>
              <a:rPr lang="hr-HR" sz="2200" b="1" strike="noStrike" spc="-1" dirty="0">
                <a:solidFill>
                  <a:srgbClr val="000000"/>
                </a:solidFill>
                <a:latin typeface="Calibri"/>
              </a:rPr>
              <a:t>slika 2.</a:t>
            </a:r>
            <a:r>
              <a:rPr lang="hr-HR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hr-HR" sz="2200" b="0" strike="noStrike" spc="-1" dirty="0">
                <a:latin typeface="Calibri"/>
              </a:rPr>
              <a:t>kemijska evolucija   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200" b="1" strike="noStrike" spc="-1" dirty="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</a:t>
            </a:r>
            <a:endParaRPr lang="hr-HR" sz="2200" b="0" strike="noStrike" spc="-1" dirty="0">
              <a:latin typeface="Arial"/>
            </a:endParaRPr>
          </a:p>
        </p:txBody>
      </p:sp>
      <p:pic>
        <p:nvPicPr>
          <p:cNvPr id="97" name="Slika 4"/>
          <p:cNvPicPr/>
          <p:nvPr/>
        </p:nvPicPr>
        <p:blipFill>
          <a:blip r:embed="rId2"/>
          <a:stretch/>
        </p:blipFill>
        <p:spPr>
          <a:xfrm>
            <a:off x="7807320" y="3631971"/>
            <a:ext cx="3545640" cy="2308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5400" b="1" strike="noStrike" spc="-1" dirty="0">
                <a:latin typeface="Calibri Light"/>
              </a:rPr>
              <a:t>3. BIOLOŠKA EVOLUCIJA</a:t>
            </a:r>
            <a:endParaRPr lang="hr-HR" sz="5400" b="0" strike="noStrike" spc="-1" dirty="0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26520" y="991800"/>
            <a:ext cx="10628280" cy="565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32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200" spc="-1" dirty="0">
                <a:latin typeface="Calibri"/>
              </a:rPr>
              <a:t>m</a:t>
            </a:r>
            <a:r>
              <a:rPr lang="hr-HR" sz="2200" b="0" strike="noStrike" spc="-1" dirty="0">
                <a:latin typeface="Calibri"/>
              </a:rPr>
              <a:t>olekula DNA omogućila je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200" b="0" strike="noStrike" spc="-1" dirty="0">
                <a:latin typeface="Calibri"/>
              </a:rPr>
              <a:t> nastanak prvih stanica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22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200" spc="-1" dirty="0">
                <a:latin typeface="Calibri"/>
              </a:rPr>
              <a:t>p</a:t>
            </a:r>
            <a:r>
              <a:rPr lang="hr-HR" sz="2200" b="0" strike="noStrike" spc="-1" dirty="0">
                <a:latin typeface="Calibri"/>
              </a:rPr>
              <a:t>rve stanice mogle su se 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200" b="0" strike="noStrike" spc="-1" dirty="0">
                <a:latin typeface="Calibri"/>
              </a:rPr>
              <a:t>dijeliti zbog posjedovanja molekule DNA                           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22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200" spc="-1" dirty="0">
                <a:latin typeface="Calibri"/>
              </a:rPr>
              <a:t>d</a:t>
            </a:r>
            <a:r>
              <a:rPr lang="hr-HR" sz="2200" b="0" strike="noStrike" spc="-1" dirty="0">
                <a:latin typeface="Calibri"/>
              </a:rPr>
              <a:t>ijeljenjem stanica nastali su jednostanični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200" b="0" strike="noStrike" spc="-1" dirty="0">
                <a:latin typeface="Calibri"/>
              </a:rPr>
              <a:t> organizmi a potom i višestanični       </a:t>
            </a:r>
            <a:r>
              <a:rPr lang="hr-HR" sz="2200" b="0" strike="noStrike" spc="-1" dirty="0">
                <a:solidFill>
                  <a:srgbClr val="808080"/>
                </a:solidFill>
                <a:latin typeface="Calibri"/>
              </a:rPr>
              <a:t>                                 </a:t>
            </a:r>
            <a:r>
              <a:rPr lang="hr-HR" sz="2000" b="1" strike="noStrike" spc="-1" dirty="0">
                <a:solidFill>
                  <a:srgbClr val="000000"/>
                </a:solidFill>
                <a:latin typeface="Calibri"/>
              </a:rPr>
              <a:t>Slika 3</a:t>
            </a:r>
            <a:r>
              <a:rPr lang="hr-HR" sz="2000" b="1" strike="noStrike" spc="-1" dirty="0">
                <a:latin typeface="Calibri"/>
              </a:rPr>
              <a:t>.</a:t>
            </a:r>
            <a:r>
              <a:rPr lang="hr-HR" sz="2000" b="0" strike="noStrike" spc="-1" dirty="0">
                <a:latin typeface="Calibri"/>
              </a:rPr>
              <a:t> biološka evolucija</a:t>
            </a:r>
            <a:endParaRPr lang="hr-HR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20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200" spc="-1" dirty="0">
                <a:latin typeface="Calibri"/>
              </a:rPr>
              <a:t>p</a:t>
            </a:r>
            <a:r>
              <a:rPr lang="hr-HR" sz="2200" b="0" strike="noStrike" spc="-1" dirty="0">
                <a:latin typeface="Calibri"/>
              </a:rPr>
              <a:t>roces razvoja iz jednostavnijeg organizma u                   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200" b="0" strike="noStrike" spc="-1" dirty="0">
                <a:latin typeface="Calibri"/>
              </a:rPr>
              <a:t>u složeniji naziva se biološka evolucija</a:t>
            </a:r>
            <a:endParaRPr lang="hr-HR" sz="2200" b="0" strike="noStrike" spc="-1" dirty="0">
              <a:latin typeface="Arial"/>
            </a:endParaRPr>
          </a:p>
        </p:txBody>
      </p:sp>
      <p:pic>
        <p:nvPicPr>
          <p:cNvPr id="100" name="Slika 4"/>
          <p:cNvPicPr/>
          <p:nvPr/>
        </p:nvPicPr>
        <p:blipFill>
          <a:blip r:embed="rId2"/>
          <a:stretch/>
        </p:blipFill>
        <p:spPr>
          <a:xfrm>
            <a:off x="6617880" y="1361985"/>
            <a:ext cx="4735080" cy="315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26113" y="-110821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5400" b="1" strike="noStrike" spc="-1" dirty="0">
                <a:latin typeface="Calibri Light"/>
              </a:rPr>
              <a:t>3.1. „EKSPLOZIJA” ŽIVOTA</a:t>
            </a:r>
            <a:endParaRPr lang="hr-HR" sz="5400" b="0" strike="noStrike" spc="-1" dirty="0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10400" y="1796040"/>
            <a:ext cx="10514880" cy="4696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3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lang="hr-HR" sz="2600" spc="-1" dirty="0">
                <a:latin typeface="Calibri"/>
              </a:rPr>
              <a:t>p</a:t>
            </a:r>
            <a:r>
              <a:rPr lang="hr-HR" sz="2600" b="0" strike="noStrike" spc="-1" dirty="0">
                <a:latin typeface="Calibri"/>
              </a:rPr>
              <a:t>rvi organizmi koji su živjeli u </a:t>
            </a:r>
            <a:r>
              <a:rPr lang="hr-HR" sz="2600" b="0" strike="noStrike" spc="-1" dirty="0" err="1">
                <a:latin typeface="Calibri"/>
              </a:rPr>
              <a:t>praoceanu</a:t>
            </a:r>
            <a:r>
              <a:rPr lang="hr-HR" sz="2600" b="0" strike="noStrike" spc="-1" dirty="0">
                <a:latin typeface="Calibri"/>
              </a:rPr>
              <a:t> bili su </a:t>
            </a:r>
            <a:r>
              <a:rPr lang="hr-HR" sz="2600" b="0" strike="noStrike" spc="-1" dirty="0" err="1">
                <a:latin typeface="Calibri"/>
              </a:rPr>
              <a:t>heterotrofni</a:t>
            </a: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hr-HR" sz="26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lang="hr-HR" sz="2600" spc="-1" dirty="0">
                <a:latin typeface="Calibri"/>
              </a:rPr>
              <a:t>p</a:t>
            </a:r>
            <a:r>
              <a:rPr lang="hr-HR" sz="2600" b="0" strike="noStrike" spc="-1" dirty="0">
                <a:latin typeface="Calibri"/>
              </a:rPr>
              <a:t>rvi organizmi živjeli su u anaerobnim uvjetima </a:t>
            </a: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hr-HR" sz="26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lang="hr-HR" sz="2600" spc="-1" dirty="0" err="1">
                <a:latin typeface="Calibri"/>
              </a:rPr>
              <a:t>c</a:t>
            </a:r>
            <a:r>
              <a:rPr lang="hr-HR" sz="2600" b="0" strike="noStrike" spc="-1" dirty="0" err="1">
                <a:latin typeface="Calibri"/>
              </a:rPr>
              <a:t>ijanobakterije</a:t>
            </a:r>
            <a:r>
              <a:rPr lang="hr-HR" sz="2600" b="0" strike="noStrike" spc="-1" dirty="0">
                <a:latin typeface="Calibri"/>
              </a:rPr>
              <a:t> koje su bile prekretnica u</a:t>
            </a: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600" b="0" strike="noStrike" spc="-1" dirty="0">
                <a:latin typeface="Calibri"/>
              </a:rPr>
              <a:t> razvoju obavljaju fotosintezu i tim procesom nastaje kisik </a:t>
            </a: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2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600" spc="-1" dirty="0">
                <a:latin typeface="Calibri"/>
              </a:rPr>
              <a:t>p</a:t>
            </a:r>
            <a:r>
              <a:rPr lang="hr-HR" sz="2600" b="0" strike="noStrike" spc="-1" dirty="0">
                <a:latin typeface="Calibri"/>
              </a:rPr>
              <a:t>roizvedeni kisik prelazio je u </a:t>
            </a:r>
            <a:r>
              <a:rPr lang="hr-HR" sz="2600" b="0" strike="noStrike" spc="-1" dirty="0" err="1">
                <a:latin typeface="Calibri"/>
              </a:rPr>
              <a:t>praatmosferu</a:t>
            </a:r>
            <a:r>
              <a:rPr lang="hr-HR" sz="2600" b="0" strike="noStrike" spc="-1" dirty="0">
                <a:latin typeface="Calibri"/>
              </a:rPr>
              <a:t> i </a:t>
            </a: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600" b="0" strike="noStrike" spc="-1" dirty="0">
                <a:latin typeface="Calibri"/>
              </a:rPr>
              <a:t>proizveo ozonski omotač</a:t>
            </a: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800" b="0" strike="noStrike" spc="-1" dirty="0">
                <a:latin typeface="Calibri"/>
              </a:rPr>
              <a:t>                                                                                                             </a:t>
            </a:r>
            <a:r>
              <a:rPr lang="hr-HR" sz="2400" b="1" strike="noStrike" spc="-1" dirty="0">
                <a:latin typeface="Calibri"/>
              </a:rPr>
              <a:t>Slika 4.</a:t>
            </a:r>
            <a:r>
              <a:rPr lang="hr-HR" sz="2400" b="0" strike="noStrike" spc="-1" dirty="0">
                <a:latin typeface="Calibri"/>
              </a:rPr>
              <a:t> </a:t>
            </a:r>
            <a:r>
              <a:rPr lang="hr-HR" sz="2400" b="0" strike="noStrike" spc="-1" dirty="0" err="1">
                <a:latin typeface="Calibri"/>
              </a:rPr>
              <a:t>cijanobakterija</a:t>
            </a:r>
            <a:r>
              <a:rPr lang="hr-HR" sz="2800" b="0" strike="noStrike" spc="-1" dirty="0">
                <a:latin typeface="Calibri"/>
              </a:rPr>
              <a:t>  </a:t>
            </a:r>
            <a:endParaRPr lang="hr-HR" sz="2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600" spc="-1" dirty="0">
                <a:latin typeface="Calibri"/>
              </a:rPr>
              <a:t>o</a:t>
            </a:r>
            <a:r>
              <a:rPr lang="hr-HR" sz="2600" b="0" strike="noStrike" spc="-1" dirty="0">
                <a:latin typeface="Calibri"/>
              </a:rPr>
              <a:t>zonski omotač omogućio je aerobne</a:t>
            </a: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600" b="0" strike="noStrike" spc="-1" dirty="0">
                <a:latin typeface="Calibri"/>
              </a:rPr>
              <a:t> uvjete i prelazak organizama na kopno </a:t>
            </a:r>
            <a:endParaRPr lang="hr-HR" sz="2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r-HR" sz="2800" b="0" strike="noStrike" spc="-1" dirty="0">
              <a:latin typeface="Arial"/>
            </a:endParaRPr>
          </a:p>
        </p:txBody>
      </p:sp>
      <p:pic>
        <p:nvPicPr>
          <p:cNvPr id="103" name="Slika 4"/>
          <p:cNvPicPr/>
          <p:nvPr/>
        </p:nvPicPr>
        <p:blipFill>
          <a:blip r:embed="rId2"/>
          <a:stretch/>
        </p:blipFill>
        <p:spPr>
          <a:xfrm>
            <a:off x="7740395" y="2108950"/>
            <a:ext cx="4244400" cy="293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5400" b="1" strike="noStrike" spc="-1" dirty="0">
                <a:latin typeface="Calibri Light"/>
              </a:rPr>
              <a:t>4. VIDEO 1 (POSTANAK ZEMLJE)</a:t>
            </a:r>
            <a:endParaRPr lang="hr-HR" sz="5400" b="0" strike="noStrike" spc="-1" dirty="0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900000" y="19800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hr-HR" sz="2800" b="0" strike="noStrike" spc="-1" dirty="0">
              <a:latin typeface="Arial"/>
            </a:endParaRPr>
          </a:p>
        </p:txBody>
      </p:sp>
      <p:sp>
        <p:nvSpPr>
          <p:cNvPr id="106" name="TekstniOkvir 105"/>
          <p:cNvSpPr txBox="1"/>
          <p:nvPr/>
        </p:nvSpPr>
        <p:spPr>
          <a:xfrm>
            <a:off x="1165320" y="1980000"/>
            <a:ext cx="7474680" cy="801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sr-Latn-RS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2"/>
              </a:rPr>
              <a:t>https://www.youtube.com/watch?v=z2_-h3I_WXQ</a:t>
            </a:r>
            <a:endParaRPr lang="hr-H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5400" b="1" strike="noStrike" spc="-1" dirty="0">
                <a:latin typeface="Calibri Light"/>
              </a:rPr>
              <a:t>5. VIDEO 2 (BIOLOŠKA EVOLUCIJA)</a:t>
            </a:r>
            <a:endParaRPr lang="hr-HR" sz="5400" b="0" strike="noStrike" spc="-1" dirty="0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900000" y="19494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hr-HR" sz="2800" b="0" strike="noStrike" spc="-1" dirty="0">
              <a:latin typeface="Arial"/>
            </a:endParaRPr>
          </a:p>
        </p:txBody>
      </p:sp>
      <p:sp>
        <p:nvSpPr>
          <p:cNvPr id="109" name="Pravokutnik 108"/>
          <p:cNvSpPr/>
          <p:nvPr/>
        </p:nvSpPr>
        <p:spPr>
          <a:xfrm>
            <a:off x="851040" y="1980000"/>
            <a:ext cx="10128600" cy="37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r-HR" sz="1800" b="0" strike="noStrike" spc="-1">
              <a:latin typeface="Arial"/>
            </a:endParaRPr>
          </a:p>
        </p:txBody>
      </p:sp>
      <p:sp>
        <p:nvSpPr>
          <p:cNvPr id="110" name="Pravokutnik 109"/>
          <p:cNvSpPr/>
          <p:nvPr/>
        </p:nvSpPr>
        <p:spPr>
          <a:xfrm>
            <a:off x="1440000" y="1980000"/>
            <a:ext cx="7914600" cy="16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hr-HR" sz="1800" b="0" u="sng" strike="noStrike" spc="-1">
                <a:solidFill>
                  <a:srgbClr val="0563C1"/>
                </a:solidFill>
                <a:uFillTx/>
                <a:latin typeface="Arial"/>
                <a:hlinkClick r:id="rId2"/>
              </a:rPr>
              <a:t>https://www.youtube.com/watch?v=2W5hOJaFjxU</a:t>
            </a:r>
            <a:r>
              <a:rPr lang="hr-HR" sz="1800" b="0" strike="noStrike" spc="-1">
                <a:latin typeface="Arial"/>
              </a:rPr>
              <a:t> </a:t>
            </a:r>
          </a:p>
        </p:txBody>
      </p:sp>
      <p:sp>
        <p:nvSpPr>
          <p:cNvPr id="111" name="TekstniOkvir 110"/>
          <p:cNvSpPr txBox="1"/>
          <p:nvPr/>
        </p:nvSpPr>
        <p:spPr>
          <a:xfrm>
            <a:off x="1223280" y="1993320"/>
            <a:ext cx="1029672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r-HR" sz="1800" b="0" u="sng" strike="noStrike" spc="-1" dirty="0">
                <a:solidFill>
                  <a:srgbClr val="0563C1"/>
                </a:solidFill>
                <a:uFillTx/>
                <a:latin typeface="Arial"/>
                <a:hlinkClick r:id="rId2"/>
              </a:rPr>
              <a:t>https://www.youtube.com/watch?v=2W5hOJaFjxU</a:t>
            </a:r>
            <a:endParaRPr lang="hr-H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217721-1BC5-82FB-B905-23BB61C1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/>
              <a:t>6. PITANJA</a:t>
            </a: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EC4BDDE2-216C-F658-8A18-DC3E7145222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480" y="1194619"/>
            <a:ext cx="10972440" cy="556014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200" dirty="0"/>
              <a:t>koja je općeprihvaćena teorija o nastanku svemira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kada je nastao svemir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kada je nastala zemlja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koji su čimbenici najviše utjecali na oblik zemlje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što je kemijska evolucija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što je biološka evolucija 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/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za koje bakterije kažemo da su prouzročile „eksploziju” života i zašto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46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570</Words>
  <Application>Microsoft Office PowerPoint</Application>
  <PresentationFormat>Široki zaslon</PresentationFormat>
  <Paragraphs>103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22" baseType="lpstr">
      <vt:lpstr>Gungsuh</vt:lpstr>
      <vt:lpstr>Microsoft YaHei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PowerPoint prezentacija</vt:lpstr>
      <vt:lpstr>SADRŽAJ</vt:lpstr>
      <vt:lpstr>1. POSTANAK ZEMLJE</vt:lpstr>
      <vt:lpstr>2. KEMIJSKA EVOLUCIJA</vt:lpstr>
      <vt:lpstr>3. BIOLOŠKA EVOLUCIJA</vt:lpstr>
      <vt:lpstr>3.1. „EKSPLOZIJA” ŽIVOTA</vt:lpstr>
      <vt:lpstr>4. VIDEO 1 (POSTANAK ZEMLJE)</vt:lpstr>
      <vt:lpstr>5. VIDEO 2 (BIOLOŠKA EVOLUCIJA)</vt:lpstr>
      <vt:lpstr>6. PITANJA</vt:lpstr>
      <vt:lpstr>7. LITERATURA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RAZVIJAO ŽIVOT NA ZEMLJI</dc:title>
  <dc:subject/>
  <dc:creator>Snježana Šalinović</dc:creator>
  <dc:description/>
  <cp:lastModifiedBy>Dragana Mamić</cp:lastModifiedBy>
  <cp:revision>9</cp:revision>
  <dcterms:created xsi:type="dcterms:W3CDTF">2025-03-17T19:21:14Z</dcterms:created>
  <dcterms:modified xsi:type="dcterms:W3CDTF">2025-06-06T05:44:12Z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Široki zaslon</vt:lpwstr>
  </property>
  <property fmtid="{D5CDD505-2E9C-101B-9397-08002B2CF9AE}" pid="4" name="Slides">
    <vt:i4>10</vt:i4>
  </property>
</Properties>
</file>