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6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387"/>
    <a:srgbClr val="653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C4648-BBD8-AB07-24C7-BB85A3079784}" v="1565" dt="2025-03-31T21:52:54.903"/>
    <p1510:client id="{42A4391B-AC8D-4855-A8E2-0234A8551C14}" v="1136" dt="2025-03-30T21:30:02.370"/>
    <p1510:client id="{6CE7BC1C-B1FE-130A-7D3C-6367E3251DD0}" v="1" dt="2025-03-31T12:07:42.152"/>
    <p1510:client id="{AB42BD45-BBFB-22BE-3962-7A6CCF51A5FD}" v="646" dt="2025-03-31T12:59:38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D07AC-D589-4C01-93D9-8BD8B50D6FD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8E1B2D46-0E66-42A5-A1CE-66AE84002B72}">
      <dgm:prSet phldrT="[Tekst]" phldr="0"/>
      <dgm:spPr/>
      <dgm:t>
        <a:bodyPr/>
        <a:lstStyle/>
        <a:p>
          <a:r>
            <a:rPr lang="hr-HR">
              <a:latin typeface="Aptos"/>
            </a:rPr>
            <a:t>atomi</a:t>
          </a:r>
        </a:p>
      </dgm:t>
    </dgm:pt>
    <dgm:pt modelId="{450E7D10-72DD-483A-88F7-CC3158D7EC95}" type="parTrans" cxnId="{55CDA61B-BF6A-442A-B768-EEA67AB47318}">
      <dgm:prSet/>
      <dgm:spPr/>
      <dgm:t>
        <a:bodyPr/>
        <a:lstStyle/>
        <a:p>
          <a:endParaRPr lang="en-US"/>
        </a:p>
      </dgm:t>
    </dgm:pt>
    <dgm:pt modelId="{52EDC41B-30CE-4BE9-817D-37C63B7394FC}" type="sibTrans" cxnId="{55CDA61B-BF6A-442A-B768-EEA67AB47318}">
      <dgm:prSet/>
      <dgm:spPr/>
      <dgm:t>
        <a:bodyPr/>
        <a:lstStyle/>
        <a:p>
          <a:endParaRPr lang="en-US"/>
        </a:p>
      </dgm:t>
    </dgm:pt>
    <dgm:pt modelId="{BEE682B2-84B3-440A-BC94-021B3EA612A4}">
      <dgm:prSet phldrT="[Tekst]" phldr="0"/>
      <dgm:spPr>
        <a:solidFill>
          <a:srgbClr val="126387"/>
        </a:solidFill>
      </dgm:spPr>
      <dgm:t>
        <a:bodyPr/>
        <a:lstStyle/>
        <a:p>
          <a:pPr rtl="0"/>
          <a:r>
            <a:rPr lang="en-US" dirty="0">
              <a:latin typeface="Aptos"/>
            </a:rPr>
            <a:t>j</a:t>
          </a:r>
          <a:r>
            <a:rPr lang="hr-HR" dirty="0" err="1">
              <a:latin typeface="Aptos"/>
            </a:rPr>
            <a:t>ednostavne</a:t>
          </a:r>
          <a:r>
            <a:rPr lang="hr-HR" dirty="0">
              <a:latin typeface="Aptos"/>
            </a:rPr>
            <a:t> anorganske tvari</a:t>
          </a:r>
        </a:p>
      </dgm:t>
    </dgm:pt>
    <dgm:pt modelId="{E1305C42-D63E-42EE-B577-67728C0A6E0B}" type="parTrans" cxnId="{1C5F07A1-D92B-48C4-97F7-9E077F0F9400}">
      <dgm:prSet/>
      <dgm:spPr/>
      <dgm:t>
        <a:bodyPr/>
        <a:lstStyle/>
        <a:p>
          <a:endParaRPr lang="en-US"/>
        </a:p>
      </dgm:t>
    </dgm:pt>
    <dgm:pt modelId="{24962ABA-E92F-4397-B435-138FBEF83B00}" type="sibTrans" cxnId="{1C5F07A1-D92B-48C4-97F7-9E077F0F9400}">
      <dgm:prSet/>
      <dgm:spPr/>
      <dgm:t>
        <a:bodyPr/>
        <a:lstStyle/>
        <a:p>
          <a:endParaRPr lang="en-US"/>
        </a:p>
      </dgm:t>
    </dgm:pt>
    <dgm:pt modelId="{05446C1B-C9F6-4170-BDF0-EA51758EEEB5}">
      <dgm:prSet phldrT="[Tekst]" phldr="0"/>
      <dgm:spPr/>
      <dgm:t>
        <a:bodyPr/>
        <a:lstStyle/>
        <a:p>
          <a:pPr rtl="0"/>
          <a:r>
            <a:rPr lang="hr-HR">
              <a:latin typeface="Aptos"/>
            </a:rPr>
            <a:t>složenije organske tvari</a:t>
          </a:r>
        </a:p>
      </dgm:t>
    </dgm:pt>
    <dgm:pt modelId="{2BD6451A-E6E6-4DD9-809A-33E24BDC9C8E}" type="parTrans" cxnId="{948C2A65-B056-4808-B553-7EB7ECF5FB71}">
      <dgm:prSet/>
      <dgm:spPr/>
      <dgm:t>
        <a:bodyPr/>
        <a:lstStyle/>
        <a:p>
          <a:endParaRPr lang="en-US"/>
        </a:p>
      </dgm:t>
    </dgm:pt>
    <dgm:pt modelId="{54902FCB-B9A1-4199-BAF9-0F3823EECAA9}" type="sibTrans" cxnId="{948C2A65-B056-4808-B553-7EB7ECF5FB71}">
      <dgm:prSet/>
      <dgm:spPr/>
      <dgm:t>
        <a:bodyPr/>
        <a:lstStyle/>
        <a:p>
          <a:endParaRPr lang="en-US"/>
        </a:p>
      </dgm:t>
    </dgm:pt>
    <dgm:pt modelId="{2037AABA-A52C-4813-898D-ED44A9624FF6}" type="pres">
      <dgm:prSet presAssocID="{954D07AC-D589-4C01-93D9-8BD8B50D6FD1}" presName="CompostProcess" presStyleCnt="0">
        <dgm:presLayoutVars>
          <dgm:dir/>
          <dgm:resizeHandles val="exact"/>
        </dgm:presLayoutVars>
      </dgm:prSet>
      <dgm:spPr/>
    </dgm:pt>
    <dgm:pt modelId="{7DFCCCC5-CC11-4741-B9FF-60DA0CEB2EE7}" type="pres">
      <dgm:prSet presAssocID="{954D07AC-D589-4C01-93D9-8BD8B50D6FD1}" presName="arrow" presStyleLbl="bgShp" presStyleIdx="0" presStyleCnt="1"/>
      <dgm:spPr/>
    </dgm:pt>
    <dgm:pt modelId="{EA0DCCC8-6BE2-42AC-9D3C-A4F8A04CD88F}" type="pres">
      <dgm:prSet presAssocID="{954D07AC-D589-4C01-93D9-8BD8B50D6FD1}" presName="linearProcess" presStyleCnt="0"/>
      <dgm:spPr/>
    </dgm:pt>
    <dgm:pt modelId="{789077B3-BBCD-4614-BA5F-435BE53010C2}" type="pres">
      <dgm:prSet presAssocID="{8E1B2D46-0E66-42A5-A1CE-66AE84002B72}" presName="textNode" presStyleLbl="node1" presStyleIdx="0" presStyleCnt="3">
        <dgm:presLayoutVars>
          <dgm:bulletEnabled val="1"/>
        </dgm:presLayoutVars>
      </dgm:prSet>
      <dgm:spPr/>
    </dgm:pt>
    <dgm:pt modelId="{84EA1358-2195-491A-97F8-1A8EAE045C83}" type="pres">
      <dgm:prSet presAssocID="{52EDC41B-30CE-4BE9-817D-37C63B7394FC}" presName="sibTrans" presStyleCnt="0"/>
      <dgm:spPr/>
    </dgm:pt>
    <dgm:pt modelId="{D4736769-4065-4317-905F-7E5A7CCA0BD5}" type="pres">
      <dgm:prSet presAssocID="{BEE682B2-84B3-440A-BC94-021B3EA612A4}" presName="textNode" presStyleLbl="node1" presStyleIdx="1" presStyleCnt="3">
        <dgm:presLayoutVars>
          <dgm:bulletEnabled val="1"/>
        </dgm:presLayoutVars>
      </dgm:prSet>
      <dgm:spPr/>
    </dgm:pt>
    <dgm:pt modelId="{E54061B6-AE8B-42D7-845B-6B16DB35AC0F}" type="pres">
      <dgm:prSet presAssocID="{24962ABA-E92F-4397-B435-138FBEF83B00}" presName="sibTrans" presStyleCnt="0"/>
      <dgm:spPr/>
    </dgm:pt>
    <dgm:pt modelId="{CA34E9C6-0F17-4BC9-BED6-D5FECBE7AF18}" type="pres">
      <dgm:prSet presAssocID="{05446C1B-C9F6-4170-BDF0-EA51758EEEB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5CDA61B-BF6A-442A-B768-EEA67AB47318}" srcId="{954D07AC-D589-4C01-93D9-8BD8B50D6FD1}" destId="{8E1B2D46-0E66-42A5-A1CE-66AE84002B72}" srcOrd="0" destOrd="0" parTransId="{450E7D10-72DD-483A-88F7-CC3158D7EC95}" sibTransId="{52EDC41B-30CE-4BE9-817D-37C63B7394FC}"/>
    <dgm:cxn modelId="{8C886144-7196-4FA2-89DC-2654CC048062}" type="presOf" srcId="{BEE682B2-84B3-440A-BC94-021B3EA612A4}" destId="{D4736769-4065-4317-905F-7E5A7CCA0BD5}" srcOrd="0" destOrd="0" presId="urn:microsoft.com/office/officeart/2005/8/layout/hProcess9"/>
    <dgm:cxn modelId="{948C2A65-B056-4808-B553-7EB7ECF5FB71}" srcId="{954D07AC-D589-4C01-93D9-8BD8B50D6FD1}" destId="{05446C1B-C9F6-4170-BDF0-EA51758EEEB5}" srcOrd="2" destOrd="0" parTransId="{2BD6451A-E6E6-4DD9-809A-33E24BDC9C8E}" sibTransId="{54902FCB-B9A1-4199-BAF9-0F3823EECAA9}"/>
    <dgm:cxn modelId="{1C5F07A1-D92B-48C4-97F7-9E077F0F9400}" srcId="{954D07AC-D589-4C01-93D9-8BD8B50D6FD1}" destId="{BEE682B2-84B3-440A-BC94-021B3EA612A4}" srcOrd="1" destOrd="0" parTransId="{E1305C42-D63E-42EE-B577-67728C0A6E0B}" sibTransId="{24962ABA-E92F-4397-B435-138FBEF83B00}"/>
    <dgm:cxn modelId="{EF0664CB-72B3-46CA-BA74-6F624F3E3459}" type="presOf" srcId="{8E1B2D46-0E66-42A5-A1CE-66AE84002B72}" destId="{789077B3-BBCD-4614-BA5F-435BE53010C2}" srcOrd="0" destOrd="0" presId="urn:microsoft.com/office/officeart/2005/8/layout/hProcess9"/>
    <dgm:cxn modelId="{8C3E9DCD-CF4A-46B3-AA58-F963AA04CE18}" type="presOf" srcId="{05446C1B-C9F6-4170-BDF0-EA51758EEEB5}" destId="{CA34E9C6-0F17-4BC9-BED6-D5FECBE7AF18}" srcOrd="0" destOrd="0" presId="urn:microsoft.com/office/officeart/2005/8/layout/hProcess9"/>
    <dgm:cxn modelId="{58D838D6-33F9-4D3E-93EC-F7061FDAB72A}" type="presOf" srcId="{954D07AC-D589-4C01-93D9-8BD8B50D6FD1}" destId="{2037AABA-A52C-4813-898D-ED44A9624FF6}" srcOrd="0" destOrd="0" presId="urn:microsoft.com/office/officeart/2005/8/layout/hProcess9"/>
    <dgm:cxn modelId="{52DE739D-B1D8-44BC-8BF9-B31C0EC7168C}" type="presParOf" srcId="{2037AABA-A52C-4813-898D-ED44A9624FF6}" destId="{7DFCCCC5-CC11-4741-B9FF-60DA0CEB2EE7}" srcOrd="0" destOrd="0" presId="urn:microsoft.com/office/officeart/2005/8/layout/hProcess9"/>
    <dgm:cxn modelId="{E806B32C-178C-4891-908B-5745AC04217C}" type="presParOf" srcId="{2037AABA-A52C-4813-898D-ED44A9624FF6}" destId="{EA0DCCC8-6BE2-42AC-9D3C-A4F8A04CD88F}" srcOrd="1" destOrd="0" presId="urn:microsoft.com/office/officeart/2005/8/layout/hProcess9"/>
    <dgm:cxn modelId="{E5469AB0-B4D0-4F9E-9056-2C09FDD828FA}" type="presParOf" srcId="{EA0DCCC8-6BE2-42AC-9D3C-A4F8A04CD88F}" destId="{789077B3-BBCD-4614-BA5F-435BE53010C2}" srcOrd="0" destOrd="0" presId="urn:microsoft.com/office/officeart/2005/8/layout/hProcess9"/>
    <dgm:cxn modelId="{8E26404D-EC56-4D27-976A-2DE8150F33F3}" type="presParOf" srcId="{EA0DCCC8-6BE2-42AC-9D3C-A4F8A04CD88F}" destId="{84EA1358-2195-491A-97F8-1A8EAE045C83}" srcOrd="1" destOrd="0" presId="urn:microsoft.com/office/officeart/2005/8/layout/hProcess9"/>
    <dgm:cxn modelId="{2314302C-10E5-4027-BDDB-0E8B3D984A96}" type="presParOf" srcId="{EA0DCCC8-6BE2-42AC-9D3C-A4F8A04CD88F}" destId="{D4736769-4065-4317-905F-7E5A7CCA0BD5}" srcOrd="2" destOrd="0" presId="urn:microsoft.com/office/officeart/2005/8/layout/hProcess9"/>
    <dgm:cxn modelId="{4DE9237A-A327-4056-8428-99442C5A73EC}" type="presParOf" srcId="{EA0DCCC8-6BE2-42AC-9D3C-A4F8A04CD88F}" destId="{E54061B6-AE8B-42D7-845B-6B16DB35AC0F}" srcOrd="3" destOrd="0" presId="urn:microsoft.com/office/officeart/2005/8/layout/hProcess9"/>
    <dgm:cxn modelId="{7DC166F0-8306-402B-AD48-590971C3DBAE}" type="presParOf" srcId="{EA0DCCC8-6BE2-42AC-9D3C-A4F8A04CD88F}" destId="{CA34E9C6-0F17-4BC9-BED6-D5FECBE7AF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2B38D-135E-45FB-8306-0159D207781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1949BF-E71C-4110-8E73-DE436938640C}">
      <dgm:prSet phldrT="[Tekst]" phldr="0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hr-HR" dirty="0">
              <a:latin typeface="Aptos"/>
            </a:rPr>
            <a:t>jednostanični organizmi</a:t>
          </a:r>
        </a:p>
      </dgm:t>
    </dgm:pt>
    <dgm:pt modelId="{F43CA3C1-A98F-41F3-896D-8A2C43A2CE75}" type="parTrans" cxnId="{5A7C7C54-0F47-4750-9EE1-10FB7A4164CC}">
      <dgm:prSet/>
      <dgm:spPr/>
      <dgm:t>
        <a:bodyPr/>
        <a:lstStyle/>
        <a:p>
          <a:endParaRPr lang="en-US"/>
        </a:p>
      </dgm:t>
    </dgm:pt>
    <dgm:pt modelId="{CA6DF72A-5938-4954-B05D-BFDF29300152}" type="sibTrans" cxnId="{5A7C7C54-0F47-4750-9EE1-10FB7A4164CC}">
      <dgm:prSet/>
      <dgm:spPr/>
      <dgm:t>
        <a:bodyPr/>
        <a:lstStyle/>
        <a:p>
          <a:endParaRPr lang="en-US"/>
        </a:p>
      </dgm:t>
    </dgm:pt>
    <dgm:pt modelId="{05CF9A2B-2890-4B1C-A52B-B42C6889A8B7}">
      <dgm:prSet phldrT="[Teks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hr-HR">
              <a:latin typeface="Aptos"/>
            </a:rPr>
            <a:t>višestanični organizmi</a:t>
          </a:r>
        </a:p>
      </dgm:t>
    </dgm:pt>
    <dgm:pt modelId="{473D7B68-FD93-4323-BFA7-3610ED253A69}" type="parTrans" cxnId="{0F81C757-66C1-4477-BFA4-D2BC1DE79CAD}">
      <dgm:prSet/>
      <dgm:spPr/>
      <dgm:t>
        <a:bodyPr/>
        <a:lstStyle/>
        <a:p>
          <a:endParaRPr lang="en-US"/>
        </a:p>
      </dgm:t>
    </dgm:pt>
    <dgm:pt modelId="{9BD62A41-5BC5-438F-B51A-A5B5916F1C00}" type="sibTrans" cxnId="{0F81C757-66C1-4477-BFA4-D2BC1DE79CAD}">
      <dgm:prSet/>
      <dgm:spPr/>
      <dgm:t>
        <a:bodyPr/>
        <a:lstStyle/>
        <a:p>
          <a:endParaRPr lang="en-US"/>
        </a:p>
      </dgm:t>
    </dgm:pt>
    <dgm:pt modelId="{4E272A6F-35B9-4E86-8016-0219BA51B93A}" type="pres">
      <dgm:prSet presAssocID="{1952B38D-135E-45FB-8306-0159D207781E}" presName="Name0" presStyleCnt="0">
        <dgm:presLayoutVars>
          <dgm:dir/>
          <dgm:animLvl val="lvl"/>
          <dgm:resizeHandles val="exact"/>
        </dgm:presLayoutVars>
      </dgm:prSet>
      <dgm:spPr/>
    </dgm:pt>
    <dgm:pt modelId="{14E9042C-F633-4E0D-A5B0-2FE3D691FC7D}" type="pres">
      <dgm:prSet presAssocID="{021949BF-E71C-4110-8E73-DE436938640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09A8BA2-75BE-4D67-B85E-8EA0789713D6}" type="pres">
      <dgm:prSet presAssocID="{CA6DF72A-5938-4954-B05D-BFDF29300152}" presName="parTxOnlySpace" presStyleCnt="0"/>
      <dgm:spPr/>
    </dgm:pt>
    <dgm:pt modelId="{3F78E9A2-2C86-4B5B-B9F0-49BD6AAE115D}" type="pres">
      <dgm:prSet presAssocID="{05CF9A2B-2890-4B1C-A52B-B42C6889A8B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A7C7C54-0F47-4750-9EE1-10FB7A4164CC}" srcId="{1952B38D-135E-45FB-8306-0159D207781E}" destId="{021949BF-E71C-4110-8E73-DE436938640C}" srcOrd="0" destOrd="0" parTransId="{F43CA3C1-A98F-41F3-896D-8A2C43A2CE75}" sibTransId="{CA6DF72A-5938-4954-B05D-BFDF29300152}"/>
    <dgm:cxn modelId="{0F81C757-66C1-4477-BFA4-D2BC1DE79CAD}" srcId="{1952B38D-135E-45FB-8306-0159D207781E}" destId="{05CF9A2B-2890-4B1C-A52B-B42C6889A8B7}" srcOrd="1" destOrd="0" parTransId="{473D7B68-FD93-4323-BFA7-3610ED253A69}" sibTransId="{9BD62A41-5BC5-438F-B51A-A5B5916F1C00}"/>
    <dgm:cxn modelId="{3ED6F48A-6EFF-414F-A8A9-4C7B2C969C2B}" type="presOf" srcId="{05CF9A2B-2890-4B1C-A52B-B42C6889A8B7}" destId="{3F78E9A2-2C86-4B5B-B9F0-49BD6AAE115D}" srcOrd="0" destOrd="0" presId="urn:microsoft.com/office/officeart/2005/8/layout/chevron1"/>
    <dgm:cxn modelId="{A56D779C-F42F-41E5-B07A-DDFDE9BCE1BC}" type="presOf" srcId="{021949BF-E71C-4110-8E73-DE436938640C}" destId="{14E9042C-F633-4E0D-A5B0-2FE3D691FC7D}" srcOrd="0" destOrd="0" presId="urn:microsoft.com/office/officeart/2005/8/layout/chevron1"/>
    <dgm:cxn modelId="{66ADCEDB-845A-48F1-B513-5E44CCDAAC2F}" type="presOf" srcId="{1952B38D-135E-45FB-8306-0159D207781E}" destId="{4E272A6F-35B9-4E86-8016-0219BA51B93A}" srcOrd="0" destOrd="0" presId="urn:microsoft.com/office/officeart/2005/8/layout/chevron1"/>
    <dgm:cxn modelId="{858AD583-F2FB-4F59-99B1-24892ABFAC12}" type="presParOf" srcId="{4E272A6F-35B9-4E86-8016-0219BA51B93A}" destId="{14E9042C-F633-4E0D-A5B0-2FE3D691FC7D}" srcOrd="0" destOrd="0" presId="urn:microsoft.com/office/officeart/2005/8/layout/chevron1"/>
    <dgm:cxn modelId="{C2492BCD-602E-4F0F-A769-3422233D236D}" type="presParOf" srcId="{4E272A6F-35B9-4E86-8016-0219BA51B93A}" destId="{909A8BA2-75BE-4D67-B85E-8EA0789713D6}" srcOrd="1" destOrd="0" presId="urn:microsoft.com/office/officeart/2005/8/layout/chevron1"/>
    <dgm:cxn modelId="{754B3214-3D90-496B-AB64-E9EFCF8568EB}" type="presParOf" srcId="{4E272A6F-35B9-4E86-8016-0219BA51B93A}" destId="{3F78E9A2-2C86-4B5B-B9F0-49BD6AAE115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CCCC5-CC11-4741-B9FF-60DA0CEB2EE7}">
      <dsp:nvSpPr>
        <dsp:cNvPr id="0" name=""/>
        <dsp:cNvSpPr/>
      </dsp:nvSpPr>
      <dsp:spPr>
        <a:xfrm>
          <a:off x="432815" y="0"/>
          <a:ext cx="4905248" cy="20421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9077B3-BBCD-4614-BA5F-435BE53010C2}">
      <dsp:nvSpPr>
        <dsp:cNvPr id="0" name=""/>
        <dsp:cNvSpPr/>
      </dsp:nvSpPr>
      <dsp:spPr>
        <a:xfrm>
          <a:off x="6199" y="612648"/>
          <a:ext cx="1857502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Aptos"/>
            </a:rPr>
            <a:t>atomi</a:t>
          </a:r>
        </a:p>
      </dsp:txBody>
      <dsp:txXfrm>
        <a:off x="46075" y="652524"/>
        <a:ext cx="1777750" cy="737112"/>
      </dsp:txXfrm>
    </dsp:sp>
    <dsp:sp modelId="{D4736769-4065-4317-905F-7E5A7CCA0BD5}">
      <dsp:nvSpPr>
        <dsp:cNvPr id="0" name=""/>
        <dsp:cNvSpPr/>
      </dsp:nvSpPr>
      <dsp:spPr>
        <a:xfrm>
          <a:off x="1956688" y="612648"/>
          <a:ext cx="1857502" cy="816864"/>
        </a:xfrm>
        <a:prstGeom prst="roundRect">
          <a:avLst/>
        </a:prstGeom>
        <a:solidFill>
          <a:srgbClr val="12638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/>
            </a:rPr>
            <a:t>j</a:t>
          </a:r>
          <a:r>
            <a:rPr lang="hr-HR" sz="1800" kern="1200" dirty="0" err="1">
              <a:latin typeface="Aptos"/>
            </a:rPr>
            <a:t>ednostavne</a:t>
          </a:r>
          <a:r>
            <a:rPr lang="hr-HR" sz="1800" kern="1200" dirty="0">
              <a:latin typeface="Aptos"/>
            </a:rPr>
            <a:t> anorganske tvari</a:t>
          </a:r>
        </a:p>
      </dsp:txBody>
      <dsp:txXfrm>
        <a:off x="1996564" y="652524"/>
        <a:ext cx="1777750" cy="737112"/>
      </dsp:txXfrm>
    </dsp:sp>
    <dsp:sp modelId="{CA34E9C6-0F17-4BC9-BED6-D5FECBE7AF18}">
      <dsp:nvSpPr>
        <dsp:cNvPr id="0" name=""/>
        <dsp:cNvSpPr/>
      </dsp:nvSpPr>
      <dsp:spPr>
        <a:xfrm>
          <a:off x="3907178" y="612648"/>
          <a:ext cx="1857502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Aptos"/>
            </a:rPr>
            <a:t>složenije organske tvari</a:t>
          </a:r>
        </a:p>
      </dsp:txBody>
      <dsp:txXfrm>
        <a:off x="3947054" y="652524"/>
        <a:ext cx="1777750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9042C-F633-4E0D-A5B0-2FE3D691FC7D}">
      <dsp:nvSpPr>
        <dsp:cNvPr id="0" name=""/>
        <dsp:cNvSpPr/>
      </dsp:nvSpPr>
      <dsp:spPr>
        <a:xfrm>
          <a:off x="3786" y="1337571"/>
          <a:ext cx="2263230" cy="905292"/>
        </a:xfrm>
        <a:prstGeom prst="chevron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latin typeface="Aptos"/>
            </a:rPr>
            <a:t>jednostanični organizmi</a:t>
          </a:r>
        </a:p>
      </dsp:txBody>
      <dsp:txXfrm>
        <a:off x="456432" y="1337571"/>
        <a:ext cx="1357938" cy="905292"/>
      </dsp:txXfrm>
    </dsp:sp>
    <dsp:sp modelId="{3F78E9A2-2C86-4B5B-B9F0-49BD6AAE115D}">
      <dsp:nvSpPr>
        <dsp:cNvPr id="0" name=""/>
        <dsp:cNvSpPr/>
      </dsp:nvSpPr>
      <dsp:spPr>
        <a:xfrm>
          <a:off x="2040693" y="1337571"/>
          <a:ext cx="2263230" cy="90529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latin typeface="Aptos"/>
            </a:rPr>
            <a:t>višestanični organizmi</a:t>
          </a:r>
        </a:p>
      </dsp:txBody>
      <dsp:txXfrm>
        <a:off x="2493339" y="1337571"/>
        <a:ext cx="1357938" cy="905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E76BA-287F-4021-8334-3367403591E6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E060-F310-427F-BF14-2ECB6D0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E060-F310-427F-BF14-2ECB6D0637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mberija.info/lat/news/novosti/Svijet/10054.dan-ozonskog-omotoca-ozonski-omotac-stiti-planetu-.html" TargetMode="External"/><Relationship Id="rId3" Type="http://schemas.openxmlformats.org/officeDocument/2006/relationships/hyperlink" Target="https://kozmos.hr/je-li-ikad-otkriveno-svemirskog-stijenje-porijeklom-sa-zemlje/" TargetMode="External"/><Relationship Id="rId7" Type="http://schemas.openxmlformats.org/officeDocument/2006/relationships/hyperlink" Target="https://algaeplanet.com/hr/cyanobacteria-as-a-surrogate-mother-for-meat-like-proteins/" TargetMode="External"/><Relationship Id="rId2" Type="http://schemas.openxmlformats.org/officeDocument/2006/relationships/hyperlink" Target="https://edutorij-admin-api.carnet.hr/storage/extracted/2251040/grada-zemlje-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laksija.hr/tekst/Evolucija/1080/1" TargetMode="External"/><Relationship Id="rId5" Type="http://schemas.openxmlformats.org/officeDocument/2006/relationships/hyperlink" Target="https://www.skole.hr/prica-o-dna/" TargetMode="External"/><Relationship Id="rId10" Type="http://schemas.openxmlformats.org/officeDocument/2006/relationships/hyperlink" Target="https://zanimljivosti.net/novi-ostaci-prvog-zivota-na-zemlji-otkriveni-u-saudijskoj-arabiji-1183" TargetMode="External"/><Relationship Id="rId4" Type="http://schemas.openxmlformats.org/officeDocument/2006/relationships/hyperlink" Target="https://hr.wikipedia.org/wiki/Stanley_Miller" TargetMode="External"/><Relationship Id="rId9" Type="http://schemas.openxmlformats.org/officeDocument/2006/relationships/hyperlink" Target="https://www.ekoloji.com/hr/ekoloji/biyocesitlilik-nedi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89878"/>
            <a:ext cx="9144000" cy="680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b="1" dirty="0"/>
              <a:t>OSNOVNA ŠKOLA SUĆIDAR SPLIT</a:t>
            </a:r>
            <a:endParaRPr lang="sr-Latn-RS" sz="2800" b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89CFC33-BD19-A654-3DC7-39716B0CA3DB}"/>
              </a:ext>
            </a:extLst>
          </p:cNvPr>
          <p:cNvSpPr txBox="1"/>
          <p:nvPr/>
        </p:nvSpPr>
        <p:spPr>
          <a:xfrm>
            <a:off x="5238012" y="6211776"/>
            <a:ext cx="28823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travanj, 2025.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3A940C7-645A-401A-6ED6-F5C338673AB8}"/>
              </a:ext>
            </a:extLst>
          </p:cNvPr>
          <p:cNvSpPr txBox="1"/>
          <p:nvPr/>
        </p:nvSpPr>
        <p:spPr>
          <a:xfrm>
            <a:off x="18015" y="5376826"/>
            <a:ext cx="50120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IME I PREZIME: Frane Šarić, 8.A</a:t>
            </a:r>
          </a:p>
          <a:p>
            <a:r>
              <a:rPr lang="hr-HR" sz="2400" dirty="0"/>
              <a:t>MENTOR</a:t>
            </a:r>
            <a:r>
              <a:rPr lang="en-US" sz="2400" dirty="0">
                <a:latin typeface="Aptos" panose="020B0004020202020204"/>
              </a:rPr>
              <a:t>ICA</a:t>
            </a:r>
            <a:r>
              <a:rPr lang="hr-HR" sz="2400" dirty="0"/>
              <a:t>: Dragana Mamić</a:t>
            </a:r>
          </a:p>
        </p:txBody>
      </p:sp>
      <p:pic>
        <p:nvPicPr>
          <p:cNvPr id="8" name="Slika 7" descr="Slika na kojoj se prikazuje tekst, udica&#10;&#10;Sadržaj koji je generirala umjetna inteligencija možda nije točan.">
            <a:extLst>
              <a:ext uri="{FF2B5EF4-FFF2-40B4-BE49-F238E27FC236}">
                <a16:creationId xmlns:a16="http://schemas.microsoft.com/office/drawing/2014/main" id="{EE271542-EFC8-99DE-DD8B-019A648A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" y="-3544"/>
            <a:ext cx="1632512" cy="1051201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318C687F-B8C3-4FEF-8DA6-62177E10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1" y="2049958"/>
            <a:ext cx="9144000" cy="23876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3200" b="1" dirty="0">
                <a:latin typeface="+mn-lt"/>
                <a:ea typeface="Gungsuh" panose="02030600000101010101" pitchFamily="18" charset="-127"/>
                <a:cs typeface="DejaVu Sans"/>
              </a:rPr>
              <a:t>ŽIVOT PIŠE SVOJU PRIČU: EVOLUCIJSKI PUT ZEMLJE</a:t>
            </a:r>
            <a:br>
              <a:rPr lang="hr-HR" sz="3200" dirty="0">
                <a:latin typeface="+mn-lt"/>
                <a:ea typeface="Gungsuh" panose="02030600000101010101" pitchFamily="18" charset="-127"/>
                <a:cs typeface="DejaVu Sans"/>
              </a:rPr>
            </a:b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28767-2E0F-232A-5801-6A80976F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27FEFC-0F74-6DF2-FAF0-407C7BB6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56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/>
              <a:t>3.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hr-HR" dirty="0"/>
              <a:t>je omogućila </a:t>
            </a:r>
            <a:r>
              <a:rPr lang="en-US" dirty="0" err="1"/>
              <a:t>molekula</a:t>
            </a:r>
            <a:r>
              <a:rPr lang="en-US" dirty="0"/>
              <a:t> DNA?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553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5F8100-8AB9-BFE6-ECC8-0CFEC570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07C1D3-44F1-F65B-7DFD-933BDE0B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/>
              <a:t>4. Kakvi su bili prvi organizmi po načinu prehrane?</a:t>
            </a:r>
          </a:p>
        </p:txBody>
      </p:sp>
    </p:spTree>
    <p:extLst>
      <p:ext uri="{BB962C8B-B14F-4D97-AF65-F5344CB8AC3E}">
        <p14:creationId xmlns:p14="http://schemas.microsoft.com/office/powerpoint/2010/main" val="309823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9F6815-87E4-649E-64D8-637493F9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759023">
            <a:off x="-730383" y="1433685"/>
            <a:ext cx="571963" cy="499919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9B0EB2-259D-4DCC-7345-058BD2A5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152467" cy="4829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/>
              <a:t>5. Koji su proces obavljale </a:t>
            </a:r>
            <a:r>
              <a:rPr lang="hr-HR" dirty="0" err="1"/>
              <a:t>cijanobakterije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777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FEC6A-19BB-6242-3F2C-8FE5A02C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7886D1-B0BD-7AE5-73B8-1B0217C86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/>
              <a:t>6.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</a:t>
            </a:r>
            <a:r>
              <a:rPr lang="en-US" dirty="0" err="1"/>
              <a:t>razgradnja</a:t>
            </a:r>
            <a:r>
              <a:rPr lang="en-US" dirty="0"/>
              <a:t> </a:t>
            </a:r>
            <a:r>
              <a:rPr lang="en-US" dirty="0" err="1"/>
              <a:t>tvari</a:t>
            </a:r>
            <a:r>
              <a:rPr lang="en-US" dirty="0"/>
              <a:t> s </a:t>
            </a:r>
            <a:r>
              <a:rPr lang="en-US" dirty="0" err="1"/>
              <a:t>kisikom</a:t>
            </a:r>
            <a:r>
              <a:rPr lang="en-US" dirty="0"/>
              <a:t> </a:t>
            </a:r>
            <a:r>
              <a:rPr lang="en-US" dirty="0" err="1"/>
              <a:t>bolja</a:t>
            </a:r>
            <a:r>
              <a:rPr lang="en-US" dirty="0"/>
              <a:t> od </a:t>
            </a:r>
            <a:r>
              <a:rPr lang="en-US" dirty="0" err="1"/>
              <a:t>razgradnje</a:t>
            </a:r>
            <a:r>
              <a:rPr lang="en-US" dirty="0"/>
              <a:t> bez </a:t>
            </a:r>
            <a:r>
              <a:rPr lang="en-US" dirty="0" err="1"/>
              <a:t>kisika</a:t>
            </a:r>
            <a:r>
              <a:rPr lang="en-US" dirty="0"/>
              <a:t>? 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59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AC3E49-786C-8DCC-EF20-6F356274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087F94-4BC9-5BDE-9BCC-BCE2FE40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/>
              <a:t>7. Od </a:t>
            </a:r>
            <a:r>
              <a:rPr lang="en-US" dirty="0" err="1"/>
              <a:t>čega</a:t>
            </a:r>
            <a:r>
              <a:rPr lang="en-US" dirty="0"/>
              <a:t> se </a:t>
            </a:r>
            <a:r>
              <a:rPr lang="en-US" dirty="0" err="1"/>
              <a:t>najvećim</a:t>
            </a:r>
            <a:r>
              <a:rPr lang="en-US" dirty="0"/>
              <a:t> </a:t>
            </a:r>
            <a:r>
              <a:rPr lang="en-US" dirty="0" err="1"/>
              <a:t>dijelom</a:t>
            </a:r>
            <a:r>
              <a:rPr lang="en-US" dirty="0"/>
              <a:t> </a:t>
            </a:r>
            <a:r>
              <a:rPr lang="hr-HR" dirty="0"/>
              <a:t>sastojala </a:t>
            </a:r>
            <a:r>
              <a:rPr lang="hr-HR" dirty="0" err="1"/>
              <a:t>praatmosfera</a:t>
            </a:r>
            <a:r>
              <a:rPr lang="hr-HR" dirty="0"/>
              <a:t>?</a:t>
            </a:r>
          </a:p>
          <a:p>
            <a:pPr marL="0" indent="0">
              <a:buNone/>
            </a:pPr>
            <a:r>
              <a:rPr lang="hr-HR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24883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32BA61-1BA0-0DAB-1F25-3CA72392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3" y="134060"/>
            <a:ext cx="10515600" cy="1325563"/>
          </a:xfrm>
        </p:spPr>
        <p:txBody>
          <a:bodyPr/>
          <a:lstStyle/>
          <a:p>
            <a:r>
              <a:rPr lang="en-US" b="1" dirty="0">
                <a:latin typeface="Aptos"/>
              </a:rPr>
              <a:t>5</a:t>
            </a:r>
            <a:r>
              <a:rPr lang="hr-HR" b="1" dirty="0">
                <a:latin typeface="Aptos"/>
              </a:rPr>
              <a:t>. 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4A8E1-B4FD-E82D-D930-666DEE68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05" y="1324055"/>
            <a:ext cx="11393346" cy="5778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700" dirty="0">
                <a:latin typeface="Arial"/>
                <a:ea typeface="+mn-lt"/>
                <a:cs typeface="Arial"/>
              </a:rPr>
              <a:t>Valerija Begić, Marijana Bastić, Julijana </a:t>
            </a:r>
            <a:r>
              <a:rPr lang="hr-HR" sz="1700" dirty="0" err="1">
                <a:latin typeface="Arial"/>
                <a:ea typeface="+mn-lt"/>
                <a:cs typeface="Arial"/>
              </a:rPr>
              <a:t>Madaj</a:t>
            </a:r>
            <a:r>
              <a:rPr lang="hr-HR" sz="1700" dirty="0">
                <a:latin typeface="Arial"/>
                <a:ea typeface="+mn-lt"/>
                <a:cs typeface="Arial"/>
              </a:rPr>
              <a:t> Prpić, Ana Bakarić 2020. Priroda 8 – udžbenik iz biologije za osmi razred osnovne škole. Alfa, Zagreb, str. 104. – 107.</a:t>
            </a:r>
            <a:endParaRPr lang="hr-HR" sz="1800" dirty="0">
              <a:ea typeface="+mn-lt"/>
              <a:cs typeface="+mn-lt"/>
            </a:endParaRPr>
          </a:p>
          <a:p>
            <a:r>
              <a:rPr lang="hr-HR" sz="1800" dirty="0">
                <a:ea typeface="+mn-lt"/>
                <a:cs typeface="+mn-lt"/>
                <a:hlinkClick r:id="rId2"/>
              </a:rPr>
              <a:t>https://edutorij-admin-api.carnet.hr/storage/extracted/2251040/grada-zemlje-1.html</a:t>
            </a:r>
            <a:r>
              <a:rPr lang="hr-HR" sz="1800" dirty="0">
                <a:ea typeface="+mn-lt"/>
                <a:cs typeface="+mn-lt"/>
              </a:rPr>
              <a:t> - preuzeto 30. ožujka</a:t>
            </a:r>
            <a:r>
              <a:rPr lang="en-US" sz="1800" dirty="0">
                <a:ea typeface="+mn-lt"/>
                <a:cs typeface="+mn-lt"/>
              </a:rPr>
              <a:t> 2025.</a:t>
            </a:r>
            <a:endParaRPr lang="hr-HR" dirty="0"/>
          </a:p>
          <a:p>
            <a:r>
              <a:rPr lang="hr-HR" sz="1800" dirty="0">
                <a:ea typeface="+mn-lt"/>
                <a:cs typeface="+mn-lt"/>
                <a:hlinkClick r:id="rId3"/>
              </a:rPr>
              <a:t>https://kozmos.hr/je-li-ikad-otkriveno-svemirskog-stijenje-porijeklom-sa-zemlje/</a:t>
            </a:r>
            <a:r>
              <a:rPr lang="hr-HR" sz="1800" dirty="0">
                <a:ea typeface="+mn-lt"/>
                <a:cs typeface="+mn-lt"/>
              </a:rPr>
              <a:t> - preuzeto 30. ožujka</a:t>
            </a:r>
            <a:r>
              <a:rPr lang="en-US" sz="1800" dirty="0">
                <a:ea typeface="+mn-lt"/>
                <a:cs typeface="+mn-lt"/>
              </a:rPr>
              <a:t> 2025.</a:t>
            </a:r>
            <a:endParaRPr lang="hr-HR" sz="1800" dirty="0">
              <a:ea typeface="+mn-lt"/>
              <a:cs typeface="+mn-lt"/>
            </a:endParaRPr>
          </a:p>
          <a:p>
            <a:r>
              <a:rPr lang="hr-HR" sz="1800" dirty="0">
                <a:ea typeface="+mn-lt"/>
                <a:cs typeface="+mn-lt"/>
                <a:hlinkClick r:id="rId4"/>
              </a:rPr>
              <a:t>https://hr.wikipedia.org/wiki/Stanley_Miller</a:t>
            </a:r>
            <a:r>
              <a:rPr lang="hr-HR" sz="1800" dirty="0">
                <a:ea typeface="+mn-lt"/>
                <a:cs typeface="+mn-lt"/>
              </a:rPr>
              <a:t> - preuzeto 30. ožujka</a:t>
            </a:r>
            <a:r>
              <a:rPr lang="en-US" sz="1800" dirty="0">
                <a:ea typeface="+mn-lt"/>
                <a:cs typeface="+mn-lt"/>
              </a:rPr>
              <a:t> 2025.</a:t>
            </a:r>
            <a:endParaRPr lang="hr-HR" sz="1800" dirty="0">
              <a:ea typeface="+mn-lt"/>
              <a:cs typeface="+mn-lt"/>
            </a:endParaRPr>
          </a:p>
          <a:p>
            <a:r>
              <a:rPr lang="hr-HR" sz="1800" dirty="0">
                <a:ea typeface="+mn-lt"/>
                <a:cs typeface="+mn-lt"/>
                <a:hlinkClick r:id="rId5"/>
              </a:rPr>
              <a:t>https://www.skole.hr/prica-o-dna/</a:t>
            </a:r>
            <a:r>
              <a:rPr lang="hr-HR" sz="1800" dirty="0">
                <a:ea typeface="+mn-lt"/>
                <a:cs typeface="+mn-lt"/>
              </a:rPr>
              <a:t> - preuzeto 30. ožujka</a:t>
            </a:r>
            <a:r>
              <a:rPr lang="en-US" sz="1800" dirty="0">
                <a:ea typeface="+mn-lt"/>
                <a:cs typeface="+mn-lt"/>
              </a:rPr>
              <a:t> 2025.</a:t>
            </a:r>
            <a:endParaRPr lang="hr-HR" sz="1800" dirty="0">
              <a:ea typeface="+mn-lt"/>
              <a:cs typeface="+mn-lt"/>
            </a:endParaRPr>
          </a:p>
          <a:p>
            <a:r>
              <a:rPr lang="hr-HR" sz="1800" dirty="0">
                <a:ea typeface="+mn-lt"/>
                <a:cs typeface="+mn-lt"/>
                <a:hlinkClick r:id="rId6"/>
              </a:rPr>
              <a:t>https://www.galaksija.hr/tekst/Evolucija/1080/1</a:t>
            </a:r>
            <a:r>
              <a:rPr lang="hr-HR" sz="1800" dirty="0">
                <a:ea typeface="+mn-lt"/>
                <a:cs typeface="+mn-lt"/>
              </a:rPr>
              <a:t> - preuzeto 31. ožujka</a:t>
            </a:r>
            <a:r>
              <a:rPr lang="en-US" sz="1800" dirty="0">
                <a:ea typeface="+mn-lt"/>
                <a:cs typeface="+mn-lt"/>
              </a:rPr>
              <a:t> 2025.</a:t>
            </a:r>
            <a:endParaRPr lang="hr-HR" sz="1800" dirty="0">
              <a:ea typeface="+mn-lt"/>
              <a:cs typeface="+mn-lt"/>
            </a:endParaRPr>
          </a:p>
          <a:p>
            <a:r>
              <a:rPr lang="hr-HR" sz="1800" dirty="0">
                <a:ea typeface="+mn-lt"/>
                <a:cs typeface="+mn-lt"/>
                <a:hlinkClick r:id="rId7"/>
              </a:rPr>
              <a:t>https://algaeplanet.com/hr/cyanobacteria-as-a-surrogate-mother-for-meat-like-proteins/</a:t>
            </a:r>
            <a:r>
              <a:rPr lang="hr-HR" sz="1800" dirty="0">
                <a:ea typeface="+mn-lt"/>
                <a:cs typeface="+mn-lt"/>
              </a:rPr>
              <a:t> - preuzeto 31. ožujka</a:t>
            </a:r>
            <a:r>
              <a:rPr lang="en-US" sz="1800" dirty="0">
                <a:ea typeface="+mn-lt"/>
                <a:cs typeface="+mn-lt"/>
              </a:rPr>
              <a:t> 2025. </a:t>
            </a:r>
            <a:endParaRPr lang="hr-HR" sz="1800" dirty="0">
              <a:ea typeface="+mn-lt"/>
              <a:cs typeface="+mn-lt"/>
            </a:endParaRPr>
          </a:p>
          <a:p>
            <a:r>
              <a:rPr lang="hr-HR" sz="1800" dirty="0">
                <a:ea typeface="+mn-lt"/>
                <a:cs typeface="+mn-lt"/>
                <a:hlinkClick r:id="rId8"/>
              </a:rPr>
              <a:t>https://www.semberija.info/lat/news/novosti/Svijet/10054.dan-ozonskog-omotoca-ozonski-omotac-stiti-planetu-.html</a:t>
            </a:r>
            <a:r>
              <a:rPr lang="hr-HR" sz="1800" dirty="0">
                <a:ea typeface="+mn-lt"/>
                <a:cs typeface="+mn-lt"/>
              </a:rPr>
              <a:t> - preuzeto 31. ožujka</a:t>
            </a:r>
            <a:r>
              <a:rPr lang="en-US" sz="1800" dirty="0">
                <a:ea typeface="+mn-lt"/>
                <a:cs typeface="+mn-lt"/>
              </a:rPr>
              <a:t> 2025. </a:t>
            </a:r>
            <a:endParaRPr lang="hr-HR" sz="1800" dirty="0">
              <a:ea typeface="+mn-lt"/>
              <a:cs typeface="+mn-lt"/>
            </a:endParaRPr>
          </a:p>
          <a:p>
            <a:r>
              <a:rPr lang="hr-HR" sz="1800" dirty="0">
                <a:ea typeface="+mn-lt"/>
                <a:cs typeface="+mn-lt"/>
                <a:hlinkClick r:id="rId9"/>
              </a:rPr>
              <a:t>https://www.ekoloji.com/hr/ekoloji/biyocesitlilik-nedir/</a:t>
            </a:r>
            <a:r>
              <a:rPr lang="hr-HR" sz="1800" dirty="0">
                <a:ea typeface="+mn-lt"/>
                <a:cs typeface="+mn-lt"/>
              </a:rPr>
              <a:t> - preuzeto 31. ožujka</a:t>
            </a:r>
            <a:r>
              <a:rPr lang="en-US" sz="1800" dirty="0">
                <a:ea typeface="+mn-lt"/>
                <a:cs typeface="+mn-lt"/>
              </a:rPr>
              <a:t> 2025.</a:t>
            </a:r>
            <a:endParaRPr lang="hr-HR" sz="1800" dirty="0">
              <a:ea typeface="+mn-lt"/>
              <a:cs typeface="+mn-lt"/>
            </a:endParaRPr>
          </a:p>
          <a:p>
            <a:r>
              <a:rPr lang="hr-HR" sz="1800" dirty="0">
                <a:ea typeface="+mn-lt"/>
                <a:cs typeface="+mn-lt"/>
                <a:hlinkClick r:id="rId10"/>
              </a:rPr>
              <a:t>https://zanimljivosti.net/novi-ostaci-prvog-zivota-na-zemlji-otkriveni-u-saudijskoj-arabiji-1183</a:t>
            </a:r>
            <a:r>
              <a:rPr lang="hr-HR" sz="1800" dirty="0">
                <a:ea typeface="+mn-lt"/>
                <a:cs typeface="+mn-lt"/>
              </a:rPr>
              <a:t> - preuzeto 31. ožujka</a:t>
            </a:r>
            <a:r>
              <a:rPr lang="en-US" sz="1800" dirty="0">
                <a:ea typeface="+mn-lt"/>
                <a:cs typeface="+mn-lt"/>
              </a:rPr>
              <a:t> 2025. 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0435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aslov 1">
            <a:extLst>
              <a:ext uri="{FF2B5EF4-FFF2-40B4-BE49-F238E27FC236}">
                <a16:creationId xmlns:a16="http://schemas.microsoft.com/office/drawing/2014/main" id="{4C62D139-301C-4BC0-3DE4-239BF9D4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45" y="1560742"/>
            <a:ext cx="9752262" cy="258572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b="1" dirty="0">
                <a:latin typeface="Aptos" panose="020B0004020202020204" pitchFamily="34" charset="0"/>
              </a:rPr>
              <a:t>HVALA NA PAŽNJI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odijevanje, Ljudsko lice, oblak, dječak&#10;&#10;Sadržaj koji je generirala umjetna inteligencija možda nije točan.">
            <a:extLst>
              <a:ext uri="{FF2B5EF4-FFF2-40B4-BE49-F238E27FC236}">
                <a16:creationId xmlns:a16="http://schemas.microsoft.com/office/drawing/2014/main" id="{B02BC3EA-348B-2943-5739-B185F009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/>
        </p:blipFill>
        <p:spPr>
          <a:xfrm flipH="1">
            <a:off x="12023474" y="-1479973"/>
            <a:ext cx="49185" cy="4571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012479-4525-1961-0C70-A5AC1F69EC5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44156" y="229313"/>
            <a:ext cx="5226378" cy="2132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</a:t>
            </a:r>
          </a:p>
        </p:txBody>
      </p:sp>
      <p:pic>
        <p:nvPicPr>
          <p:cNvPr id="3" name="Slika 2" descr="Slika na kojoj se prikazuje karta, tekst, atlas&#10;&#10;Sadržaj generiran umjetnom inteligencijom može biti netočan.">
            <a:extLst>
              <a:ext uri="{FF2B5EF4-FFF2-40B4-BE49-F238E27FC236}">
                <a16:creationId xmlns:a16="http://schemas.microsoft.com/office/drawing/2014/main" id="{16D124E4-F4E2-12B1-1F39-39B61A0DF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8667" y="-1464569"/>
            <a:ext cx="61448" cy="60629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70EF68B-98FF-BE5A-6345-C0C618D40489}"/>
              </a:ext>
            </a:extLst>
          </p:cNvPr>
          <p:cNvSpPr/>
          <p:nvPr/>
        </p:nvSpPr>
        <p:spPr>
          <a:xfrm>
            <a:off x="685800" y="4131733"/>
            <a:ext cx="4910667" cy="702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A38A39-3818-202F-A6A8-84BE2FAD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Aptos"/>
              </a:rPr>
              <a:t>SADRŽAJ: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4E784C-DCCF-DE80-150E-E4DEA1DF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8903" cy="4519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hr-HR" dirty="0"/>
              <a:t>Postanak Zemlje</a:t>
            </a:r>
          </a:p>
          <a:p>
            <a:pPr marL="514350" indent="-514350">
              <a:buAutoNum type="arabicPeriod"/>
            </a:pPr>
            <a:r>
              <a:rPr lang="hr-HR" dirty="0"/>
              <a:t>Kemijska evolucija</a:t>
            </a:r>
          </a:p>
          <a:p>
            <a:pPr marL="514350" indent="-514350">
              <a:buAutoNum type="arabicPeriod"/>
            </a:pPr>
            <a:r>
              <a:rPr lang="hr-HR" dirty="0"/>
              <a:t>Biološka evolucija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Pitanja </a:t>
            </a:r>
            <a:endParaRPr lang="hr-HR" dirty="0"/>
          </a:p>
          <a:p>
            <a:pPr marL="514350" indent="-514350">
              <a:buAutoNum type="arabicPeriod"/>
            </a:pPr>
            <a:r>
              <a:rPr lang="hr-HR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274320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C459E1B-AF75-A995-2AEA-B689FCB7CF86}"/>
              </a:ext>
            </a:extLst>
          </p:cNvPr>
          <p:cNvSpPr/>
          <p:nvPr/>
        </p:nvSpPr>
        <p:spPr>
          <a:xfrm>
            <a:off x="330200" y="440267"/>
            <a:ext cx="5689600" cy="922866"/>
          </a:xfrm>
          <a:prstGeom prst="roundRect">
            <a:avLst>
              <a:gd name="adj" fmla="val 1941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DA605B-83A7-5CB4-B00E-49BE4459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3205"/>
            <a:ext cx="10515600" cy="1325563"/>
          </a:xfrm>
        </p:spPr>
        <p:txBody>
          <a:bodyPr/>
          <a:lstStyle/>
          <a:p>
            <a:r>
              <a:rPr lang="hr-HR" b="1" dirty="0">
                <a:latin typeface="Aptos"/>
                <a:ea typeface="Calibri"/>
                <a:cs typeface="Calibri"/>
              </a:rPr>
              <a:t>1. POSTANAK ZEMLJE</a:t>
            </a:r>
            <a:endParaRPr lang="sr-Latn-R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BB1079-6F31-488A-0A4B-D7748220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61465"/>
            <a:ext cx="6979920" cy="5174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veliki prasak</a:t>
            </a:r>
          </a:p>
          <a:p>
            <a:r>
              <a:rPr lang="hr-HR" dirty="0"/>
              <a:t>prije 4.6 milijardi godina</a:t>
            </a:r>
          </a:p>
          <a:p>
            <a:r>
              <a:rPr lang="hr-HR" dirty="0"/>
              <a:t>užarena </a:t>
            </a:r>
            <a:r>
              <a:rPr lang="en-US" dirty="0" err="1"/>
              <a:t>kugla</a:t>
            </a:r>
            <a:endParaRPr lang="hr-HR" dirty="0"/>
          </a:p>
          <a:p>
            <a:r>
              <a:rPr lang="hr-HR" dirty="0"/>
              <a:t>hlađenje</a:t>
            </a:r>
          </a:p>
          <a:p>
            <a:r>
              <a:rPr lang="hr-HR" dirty="0" err="1"/>
              <a:t>praatmosfera</a:t>
            </a:r>
            <a:r>
              <a:rPr lang="hr-HR" dirty="0"/>
              <a:t> – Zemljin prvi plinoviti omotač</a:t>
            </a:r>
          </a:p>
          <a:p>
            <a:r>
              <a:rPr lang="hr-HR" dirty="0"/>
              <a:t>stalne kiše - </a:t>
            </a:r>
            <a:r>
              <a:rPr lang="hr-HR" dirty="0" err="1"/>
              <a:t>praoceani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 descr="Geografija 5 - 2.6. Treći kamenčić od Sunca, Građa Zemlje">
            <a:extLst>
              <a:ext uri="{FF2B5EF4-FFF2-40B4-BE49-F238E27FC236}">
                <a16:creationId xmlns:a16="http://schemas.microsoft.com/office/drawing/2014/main" id="{068154EC-ED4F-56DB-2251-9F72F92D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84775"/>
            <a:ext cx="2770051" cy="267861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672C7DF-2AE9-EA3B-EF0E-13CADEEAC41E}"/>
              </a:ext>
            </a:extLst>
          </p:cNvPr>
          <p:cNvSpPr txBox="1"/>
          <p:nvPr/>
        </p:nvSpPr>
        <p:spPr>
          <a:xfrm>
            <a:off x="7457440" y="2758440"/>
            <a:ext cx="45085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1 - Zemlja na početku</a:t>
            </a:r>
          </a:p>
        </p:txBody>
      </p:sp>
      <p:pic>
        <p:nvPicPr>
          <p:cNvPr id="7" name="Slika 6" descr="Je li ikad otkriveno svemirsko stijenje porijeklom sa Zemlje? - Kozmos">
            <a:extLst>
              <a:ext uri="{FF2B5EF4-FFF2-40B4-BE49-F238E27FC236}">
                <a16:creationId xmlns:a16="http://schemas.microsoft.com/office/drawing/2014/main" id="{8CE5CF0D-28CF-BB2E-450F-0228A25AE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69200" y="3530622"/>
            <a:ext cx="50073" cy="45719"/>
          </a:xfrm>
          <a:prstGeom prst="rect">
            <a:avLst/>
          </a:prstGeom>
        </p:spPr>
      </p:pic>
      <p:pic>
        <p:nvPicPr>
          <p:cNvPr id="8" name="Slika 7" descr="Slika na kojoj se prikazuje oblak, nebo, planina, vanjski&#10;&#10;Sadržaj koji je generirala umjetna inteligencija možda nije točan.">
            <a:extLst>
              <a:ext uri="{FF2B5EF4-FFF2-40B4-BE49-F238E27FC236}">
                <a16:creationId xmlns:a16="http://schemas.microsoft.com/office/drawing/2014/main" id="{0646F12F-4AA7-DF6A-DD76-516C530E2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3529965"/>
            <a:ext cx="4277360" cy="269367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A47F28EF-A913-9F53-DE78-BE9AD385D148}"/>
              </a:ext>
            </a:extLst>
          </p:cNvPr>
          <p:cNvSpPr txBox="1"/>
          <p:nvPr/>
        </p:nvSpPr>
        <p:spPr>
          <a:xfrm>
            <a:off x="7495540" y="6217920"/>
            <a:ext cx="44323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2 - Zemlja na početku</a:t>
            </a:r>
          </a:p>
        </p:txBody>
      </p:sp>
    </p:spTree>
    <p:extLst>
      <p:ext uri="{BB962C8B-B14F-4D97-AF65-F5344CB8AC3E}">
        <p14:creationId xmlns:p14="http://schemas.microsoft.com/office/powerpoint/2010/main" val="346329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C5714A54-73CB-78D8-46DD-FE445FFE449D}"/>
              </a:ext>
            </a:extLst>
          </p:cNvPr>
          <p:cNvSpPr/>
          <p:nvPr/>
        </p:nvSpPr>
        <p:spPr>
          <a:xfrm>
            <a:off x="203200" y="237067"/>
            <a:ext cx="6324600" cy="787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B118CC-221B-FB49-5CBA-DA9F5897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9" y="-635"/>
            <a:ext cx="6596017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ptos"/>
              </a:rPr>
              <a:t>2. KEMIJSKA EVOLUCIJA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D015B0-73C5-07DC-F468-8F9C056F2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25666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munje </a:t>
            </a:r>
            <a:endParaRPr lang="sr-Latn-RS" dirty="0"/>
          </a:p>
          <a:p>
            <a:r>
              <a:rPr lang="hr-HR" dirty="0"/>
              <a:t>gromovi </a:t>
            </a:r>
          </a:p>
          <a:p>
            <a:r>
              <a:rPr lang="hr-HR" dirty="0"/>
              <a:t>UV zračenje</a:t>
            </a:r>
          </a:p>
          <a:p>
            <a:r>
              <a:rPr lang="hr-HR" dirty="0"/>
              <a:t>visoka temperatura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Desna vitičasta zagrada 3">
            <a:extLst>
              <a:ext uri="{FF2B5EF4-FFF2-40B4-BE49-F238E27FC236}">
                <a16:creationId xmlns:a16="http://schemas.microsoft.com/office/drawing/2014/main" id="{4E915EC7-C83B-FDC0-3F27-AD907FA817EC}"/>
              </a:ext>
            </a:extLst>
          </p:cNvPr>
          <p:cNvSpPr/>
          <p:nvPr/>
        </p:nvSpPr>
        <p:spPr>
          <a:xfrm>
            <a:off x="3793236" y="1254760"/>
            <a:ext cx="663448" cy="18592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2377BC0-5B5A-724B-505C-8682F5FD26D5}"/>
              </a:ext>
            </a:extLst>
          </p:cNvPr>
          <p:cNvSpPr txBox="1"/>
          <p:nvPr/>
        </p:nvSpPr>
        <p:spPr>
          <a:xfrm>
            <a:off x="4460240" y="1915160"/>
            <a:ext cx="37947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oslobađaju energiju</a:t>
            </a:r>
          </a:p>
        </p:txBody>
      </p:sp>
      <p:graphicFrame>
        <p:nvGraphicFramePr>
          <p:cNvPr id="47" name="Dijagram 46">
            <a:extLst>
              <a:ext uri="{FF2B5EF4-FFF2-40B4-BE49-F238E27FC236}">
                <a16:creationId xmlns:a16="http://schemas.microsoft.com/office/drawing/2014/main" id="{5144643E-FF98-8D25-E307-A6F94180F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074430"/>
              </p:ext>
            </p:extLst>
          </p:nvPr>
        </p:nvGraphicFramePr>
        <p:xfrm>
          <a:off x="203200" y="3429000"/>
          <a:ext cx="5770880" cy="204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9" name="TekstniOkvir 548">
            <a:extLst>
              <a:ext uri="{FF2B5EF4-FFF2-40B4-BE49-F238E27FC236}">
                <a16:creationId xmlns:a16="http://schemas.microsoft.com/office/drawing/2014/main" id="{9F49B028-1A1C-92C3-AA69-92D5E1D8494F}"/>
              </a:ext>
            </a:extLst>
          </p:cNvPr>
          <p:cNvSpPr txBox="1"/>
          <p:nvPr/>
        </p:nvSpPr>
        <p:spPr>
          <a:xfrm>
            <a:off x="104140" y="5471160"/>
            <a:ext cx="560832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r-HR" sz="2800" dirty="0"/>
              <a:t>nastajanje složenijih tvari od jednostavnijih nazivamo kemijska evolucija</a:t>
            </a:r>
            <a:endParaRPr lang="hr-HR" dirty="0"/>
          </a:p>
        </p:txBody>
      </p:sp>
      <p:pic>
        <p:nvPicPr>
          <p:cNvPr id="550" name="Slika 549" descr="Stanley Miller – Wikipedija">
            <a:extLst>
              <a:ext uri="{FF2B5EF4-FFF2-40B4-BE49-F238E27FC236}">
                <a16:creationId xmlns:a16="http://schemas.microsoft.com/office/drawing/2014/main" id="{9D459EF0-C7F1-0F4B-7917-E30279A7D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470" y="660400"/>
            <a:ext cx="2943860" cy="4165600"/>
          </a:xfrm>
          <a:prstGeom prst="rect">
            <a:avLst/>
          </a:prstGeom>
        </p:spPr>
      </p:pic>
      <p:sp>
        <p:nvSpPr>
          <p:cNvPr id="586" name="TekstniOkvir 585">
            <a:extLst>
              <a:ext uri="{FF2B5EF4-FFF2-40B4-BE49-F238E27FC236}">
                <a16:creationId xmlns:a16="http://schemas.microsoft.com/office/drawing/2014/main" id="{DFF8387F-B9C2-BC55-8A14-7FD7CCA2BF36}"/>
              </a:ext>
            </a:extLst>
          </p:cNvPr>
          <p:cNvSpPr txBox="1"/>
          <p:nvPr/>
        </p:nvSpPr>
        <p:spPr>
          <a:xfrm>
            <a:off x="8262620" y="4820920"/>
            <a:ext cx="38531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3 - Stanley Miller</a:t>
            </a:r>
          </a:p>
        </p:txBody>
      </p:sp>
    </p:spTree>
    <p:extLst>
      <p:ext uri="{BB962C8B-B14F-4D97-AF65-F5344CB8AC3E}">
        <p14:creationId xmlns:p14="http://schemas.microsoft.com/office/powerpoint/2010/main" val="15629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ADE3CCA4-6B6A-4342-9C99-79AD1D273BBB}"/>
              </a:ext>
            </a:extLst>
          </p:cNvPr>
          <p:cNvSpPr/>
          <p:nvPr/>
        </p:nvSpPr>
        <p:spPr>
          <a:xfrm>
            <a:off x="155944" y="262467"/>
            <a:ext cx="6473456" cy="785905"/>
          </a:xfrm>
          <a:prstGeom prst="roundRect">
            <a:avLst>
              <a:gd name="adj" fmla="val 2744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B0B407-82F4-1BE7-B1D2-54990CAE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4" y="1846"/>
            <a:ext cx="10515600" cy="132556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atin typeface="Aptos"/>
              </a:rPr>
              <a:t>3. BIOLOŠKA EVOLUCIJA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3F1192-23DA-50E2-DFF3-7253F1B8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4" y="132943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molekula DNA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DBEE042-EF29-27FB-9504-70460F584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835090"/>
              </p:ext>
            </p:extLst>
          </p:nvPr>
        </p:nvGraphicFramePr>
        <p:xfrm>
          <a:off x="327950" y="1050402"/>
          <a:ext cx="4307711" cy="358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1" name="TekstniOkvir 340">
            <a:extLst>
              <a:ext uri="{FF2B5EF4-FFF2-40B4-BE49-F238E27FC236}">
                <a16:creationId xmlns:a16="http://schemas.microsoft.com/office/drawing/2014/main" id="{AE113D99-0182-6C8F-2F4F-0AA0D453D7EC}"/>
              </a:ext>
            </a:extLst>
          </p:cNvPr>
          <p:cNvSpPr txBox="1"/>
          <p:nvPr/>
        </p:nvSpPr>
        <p:spPr>
          <a:xfrm>
            <a:off x="327077" y="3717647"/>
            <a:ext cx="726862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r-HR" sz="2800" dirty="0"/>
              <a:t> razvoj složenijih organizama od jednostavnijih nazivamo biološka evolucija</a:t>
            </a:r>
          </a:p>
          <a:p>
            <a:pPr marL="285750" indent="-285750">
              <a:buFont typeface="Arial"/>
              <a:buChar char="•"/>
            </a:pPr>
            <a:r>
              <a:rPr lang="hr-HR" sz="2800" dirty="0"/>
              <a:t>u vodi</a:t>
            </a:r>
          </a:p>
          <a:p>
            <a:pPr marL="285750" indent="-285750">
              <a:buFont typeface="Arial"/>
              <a:buChar char="•"/>
            </a:pPr>
            <a:r>
              <a:rPr lang="hr-HR" sz="2800" dirty="0" err="1"/>
              <a:t>heterotrofi</a:t>
            </a:r>
            <a:endParaRPr lang="hr-HR" sz="2800" dirty="0"/>
          </a:p>
          <a:p>
            <a:pPr marL="285750" indent="-285750">
              <a:buFont typeface="Arial"/>
              <a:buChar char="•"/>
            </a:pPr>
            <a:r>
              <a:rPr lang="hr-HR" sz="2800" dirty="0"/>
              <a:t>anaerobni uvjeti</a:t>
            </a:r>
          </a:p>
          <a:p>
            <a:pPr marL="285750" indent="-285750">
              <a:buFont typeface="Arial"/>
              <a:buChar char="•"/>
            </a:pPr>
            <a:endParaRPr lang="hr-HR" sz="2800" dirty="0"/>
          </a:p>
          <a:p>
            <a:endParaRPr lang="hr-HR" sz="2800" dirty="0"/>
          </a:p>
        </p:txBody>
      </p:sp>
      <p:pic>
        <p:nvPicPr>
          <p:cNvPr id="342" name="Slika 341" descr="Slika na kojoj se prikazuje Bioluminiscencija, meduza, akvarij&#10;&#10;Sadržaj koji je generirala umjetna inteligencija možda nije točan.">
            <a:extLst>
              <a:ext uri="{FF2B5EF4-FFF2-40B4-BE49-F238E27FC236}">
                <a16:creationId xmlns:a16="http://schemas.microsoft.com/office/drawing/2014/main" id="{324363E7-5876-996A-BFF9-41AE748AC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113" y="120878"/>
            <a:ext cx="4108872" cy="2823628"/>
          </a:xfrm>
          <a:prstGeom prst="rect">
            <a:avLst/>
          </a:prstGeom>
        </p:spPr>
      </p:pic>
      <p:sp>
        <p:nvSpPr>
          <p:cNvPr id="343" name="TekstniOkvir 342">
            <a:extLst>
              <a:ext uri="{FF2B5EF4-FFF2-40B4-BE49-F238E27FC236}">
                <a16:creationId xmlns:a16="http://schemas.microsoft.com/office/drawing/2014/main" id="{509E44E8-5E3C-9085-6C2E-A4FAB9C40B64}"/>
              </a:ext>
            </a:extLst>
          </p:cNvPr>
          <p:cNvSpPr txBox="1"/>
          <p:nvPr/>
        </p:nvSpPr>
        <p:spPr>
          <a:xfrm>
            <a:off x="7828146" y="2972338"/>
            <a:ext cx="47615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4 - molekula DNA</a:t>
            </a:r>
          </a:p>
        </p:txBody>
      </p:sp>
      <p:pic>
        <p:nvPicPr>
          <p:cNvPr id="5" name="Slika 4" descr="Slika na kojoj se prikazuje sisavac, umjetničko djelo&#10;&#10;Sadržaj koji je generirala umjetna inteligencija možda nije točan.">
            <a:extLst>
              <a:ext uri="{FF2B5EF4-FFF2-40B4-BE49-F238E27FC236}">
                <a16:creationId xmlns:a16="http://schemas.microsoft.com/office/drawing/2014/main" id="{3AFA6A99-9F3E-A258-24FC-41DD9AF309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897" y="3503982"/>
            <a:ext cx="4206507" cy="259678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8CD7ADF-F912-F67F-B442-AACDBBCC7642}"/>
              </a:ext>
            </a:extLst>
          </p:cNvPr>
          <p:cNvSpPr txBox="1"/>
          <p:nvPr/>
        </p:nvSpPr>
        <p:spPr>
          <a:xfrm>
            <a:off x="7829087" y="6105282"/>
            <a:ext cx="43878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5 - evolucija čovjeka</a:t>
            </a:r>
          </a:p>
        </p:txBody>
      </p:sp>
    </p:spTree>
    <p:extLst>
      <p:ext uri="{BB962C8B-B14F-4D97-AF65-F5344CB8AC3E}">
        <p14:creationId xmlns:p14="http://schemas.microsoft.com/office/powerpoint/2010/main" val="178272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B9222F-13E7-6912-372B-72F4D734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016" y="5843808"/>
            <a:ext cx="243069" cy="158450"/>
          </a:xfrm>
        </p:spPr>
        <p:txBody>
          <a:bodyPr>
            <a:normAutofit fontScale="90000"/>
          </a:bodyPr>
          <a:lstStyle/>
          <a:p>
            <a:r>
              <a:rPr lang="hr-HR" dirty="0"/>
              <a:t>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A4F256-FF97-314C-E099-D06426377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57" y="149526"/>
            <a:ext cx="10515600" cy="66457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</a:t>
            </a:r>
            <a:r>
              <a:rPr lang="hr-HR" dirty="0" err="1"/>
              <a:t>ijanobakterije</a:t>
            </a:r>
            <a:endParaRPr lang="en-US" dirty="0"/>
          </a:p>
          <a:p>
            <a:r>
              <a:rPr lang="en-US" dirty="0" err="1"/>
              <a:t>stromatoliti</a:t>
            </a:r>
            <a:r>
              <a:rPr lang="en-US" dirty="0"/>
              <a:t> </a:t>
            </a:r>
            <a:endParaRPr lang="sr-Latn-RS" dirty="0"/>
          </a:p>
          <a:p>
            <a:r>
              <a:rPr lang="hr-HR" dirty="0"/>
              <a:t>proizvode kisik</a:t>
            </a:r>
          </a:p>
          <a:p>
            <a:endParaRPr lang="hr-HR" dirty="0"/>
          </a:p>
          <a:p>
            <a:r>
              <a:rPr lang="hr-HR" dirty="0"/>
              <a:t>otapa se u </a:t>
            </a:r>
            <a:r>
              <a:rPr lang="hr-HR" dirty="0" err="1"/>
              <a:t>praoceanu</a:t>
            </a:r>
            <a:endParaRPr lang="hr-HR" dirty="0"/>
          </a:p>
          <a:p>
            <a:endParaRPr lang="hr-HR" dirty="0"/>
          </a:p>
          <a:p>
            <a:r>
              <a:rPr lang="hr-HR" dirty="0"/>
              <a:t>odlazi u </a:t>
            </a:r>
            <a:r>
              <a:rPr lang="hr-HR" dirty="0" err="1"/>
              <a:t>praatmosferu</a:t>
            </a:r>
            <a:endParaRPr lang="hr-HR" dirty="0"/>
          </a:p>
          <a:p>
            <a:endParaRPr lang="hr-HR" dirty="0"/>
          </a:p>
          <a:p>
            <a:r>
              <a:rPr lang="hr-HR" dirty="0"/>
              <a:t>nastaje ozonski sloj</a:t>
            </a:r>
          </a:p>
          <a:p>
            <a:endParaRPr lang="hr-HR" dirty="0"/>
          </a:p>
          <a:p>
            <a:r>
              <a:rPr lang="hr-HR" dirty="0"/>
              <a:t>smanjuje se UV zračenje</a:t>
            </a:r>
          </a:p>
          <a:p>
            <a:endParaRPr lang="hr-HR" dirty="0"/>
          </a:p>
          <a:p>
            <a:r>
              <a:rPr lang="hr-HR" dirty="0"/>
              <a:t>uvjeti za život na kopnu</a:t>
            </a:r>
          </a:p>
        </p:txBody>
      </p:sp>
      <p:cxnSp>
        <p:nvCxnSpPr>
          <p:cNvPr id="4" name="Ravni poveznik sa strelicom 3">
            <a:extLst>
              <a:ext uri="{FF2B5EF4-FFF2-40B4-BE49-F238E27FC236}">
                <a16:creationId xmlns:a16="http://schemas.microsoft.com/office/drawing/2014/main" id="{40FFEF0E-57DB-536A-9EEC-D9E188B1F867}"/>
              </a:ext>
            </a:extLst>
          </p:cNvPr>
          <p:cNvCxnSpPr>
            <a:cxnSpLocks/>
          </p:cNvCxnSpPr>
          <p:nvPr/>
        </p:nvCxnSpPr>
        <p:spPr>
          <a:xfrm>
            <a:off x="7299070" y="5432504"/>
            <a:ext cx="683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6EBE6B60-7A87-EC20-81F4-05CC88FC0C2C}"/>
              </a:ext>
            </a:extLst>
          </p:cNvPr>
          <p:cNvSpPr/>
          <p:nvPr/>
        </p:nvSpPr>
        <p:spPr>
          <a:xfrm>
            <a:off x="1782939" y="2637565"/>
            <a:ext cx="454464" cy="55256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36B5A316-224C-6B5B-8EF9-C7AE90DDAD94}"/>
              </a:ext>
            </a:extLst>
          </p:cNvPr>
          <p:cNvSpPr/>
          <p:nvPr/>
        </p:nvSpPr>
        <p:spPr>
          <a:xfrm>
            <a:off x="1782939" y="3719693"/>
            <a:ext cx="454464" cy="55256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5D4DE6B5-B509-3C46-0E8A-DCA2D27A5155}"/>
              </a:ext>
            </a:extLst>
          </p:cNvPr>
          <p:cNvSpPr/>
          <p:nvPr/>
        </p:nvSpPr>
        <p:spPr>
          <a:xfrm>
            <a:off x="1782939" y="4674156"/>
            <a:ext cx="454464" cy="55256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59CDD008-3BE6-8F25-D5C1-5AC3B2551A97}"/>
              </a:ext>
            </a:extLst>
          </p:cNvPr>
          <p:cNvSpPr/>
          <p:nvPr/>
        </p:nvSpPr>
        <p:spPr>
          <a:xfrm>
            <a:off x="1782939" y="5725977"/>
            <a:ext cx="454464" cy="55256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1CB518AA-D16C-6C6E-5104-3B8A8EA41426}"/>
              </a:ext>
            </a:extLst>
          </p:cNvPr>
          <p:cNvSpPr/>
          <p:nvPr/>
        </p:nvSpPr>
        <p:spPr>
          <a:xfrm>
            <a:off x="1782939" y="1610422"/>
            <a:ext cx="454464" cy="55256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Cijanobakterije kao surogat majka za proteine ​​“slične mesu” -  algaeplanet.com">
            <a:extLst>
              <a:ext uri="{FF2B5EF4-FFF2-40B4-BE49-F238E27FC236}">
                <a16:creationId xmlns:a16="http://schemas.microsoft.com/office/drawing/2014/main" id="{632F630D-A089-87D8-085B-54A69E72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494" y="196177"/>
            <a:ext cx="4524152" cy="271766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0FFD19D-DF17-C6EE-1428-EA07083D301E}"/>
              </a:ext>
            </a:extLst>
          </p:cNvPr>
          <p:cNvSpPr txBox="1"/>
          <p:nvPr/>
        </p:nvSpPr>
        <p:spPr>
          <a:xfrm>
            <a:off x="7139178" y="2912787"/>
            <a:ext cx="52799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6 - </a:t>
            </a:r>
            <a:r>
              <a:rPr lang="hr-HR" sz="2800" dirty="0" err="1"/>
              <a:t>cijanobakterije</a:t>
            </a:r>
            <a:endParaRPr lang="hr-HR" sz="2800" dirty="0"/>
          </a:p>
        </p:txBody>
      </p:sp>
      <p:pic>
        <p:nvPicPr>
          <p:cNvPr id="12" name="Slika 11" descr="Dan ozonskog omotoča: Ozonski omotač štiti Planetu :: Semberija INFO ::">
            <a:extLst>
              <a:ext uri="{FF2B5EF4-FFF2-40B4-BE49-F238E27FC236}">
                <a16:creationId xmlns:a16="http://schemas.microsoft.com/office/drawing/2014/main" id="{2CC922D5-FFAD-AE72-5CAB-9BC0D4986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143" y="-574650"/>
            <a:ext cx="76601" cy="45719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36D8892C-EA6F-5DD4-F7A7-92EB215A21CB}"/>
              </a:ext>
            </a:extLst>
          </p:cNvPr>
          <p:cNvSpPr txBox="1"/>
          <p:nvPr/>
        </p:nvSpPr>
        <p:spPr>
          <a:xfrm>
            <a:off x="7139504" y="6089005"/>
            <a:ext cx="49182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7 – </a:t>
            </a:r>
            <a:r>
              <a:rPr lang="en-US" sz="2800" dirty="0" err="1"/>
              <a:t>stromatoliti</a:t>
            </a:r>
            <a:r>
              <a:rPr lang="en-US" sz="2800" dirty="0"/>
              <a:t> </a:t>
            </a:r>
            <a:endParaRPr lang="hr-HR" sz="2800" dirty="0"/>
          </a:p>
        </p:txBody>
      </p:sp>
      <p:pic>
        <p:nvPicPr>
          <p:cNvPr id="16" name="Slika 15" descr="Slika na kojoj se prikazuje vanjski, voda, jezero, Vodena masa&#10;&#10;Sadržaj koji je generirala umjetna inteligencija možda nije točan.">
            <a:extLst>
              <a:ext uri="{FF2B5EF4-FFF2-40B4-BE49-F238E27FC236}">
                <a16:creationId xmlns:a16="http://schemas.microsoft.com/office/drawing/2014/main" id="{4D1EE10E-49B7-DDE6-3068-E6BF4396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494" y="3415442"/>
            <a:ext cx="4400310" cy="26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9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037DFB-9F0B-F548-C1B5-053C6C2F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637" y="-184224"/>
            <a:ext cx="255182" cy="182563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8A7A84-7975-174E-60D5-D14C8DEE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34" y="723734"/>
            <a:ext cx="63101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aerobni uvjeti</a:t>
            </a:r>
          </a:p>
          <a:p>
            <a:r>
              <a:rPr lang="hr-HR" dirty="0"/>
              <a:t>povećanje bioraznolikosti</a:t>
            </a:r>
          </a:p>
          <a:p>
            <a:r>
              <a:rPr lang="hr-HR" dirty="0"/>
              <a:t>stanično disanje</a:t>
            </a:r>
          </a:p>
          <a:p>
            <a:r>
              <a:rPr lang="hr-HR" dirty="0"/>
              <a:t>glukoza + kisik </a:t>
            </a:r>
            <a:r>
              <a:rPr lang="hr-HR" dirty="0">
                <a:solidFill>
                  <a:srgbClr val="000000"/>
                </a:solidFill>
                <a:ea typeface="+mn-lt"/>
                <a:cs typeface="+mn-lt"/>
              </a:rPr>
              <a:t>              ugljikov dioksid + voda + energija</a:t>
            </a:r>
          </a:p>
          <a:p>
            <a:endParaRPr lang="hr-HR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cxnSp>
        <p:nvCxnSpPr>
          <p:cNvPr id="4" name="Ravni poveznik sa strelicom 3">
            <a:extLst>
              <a:ext uri="{FF2B5EF4-FFF2-40B4-BE49-F238E27FC236}">
                <a16:creationId xmlns:a16="http://schemas.microsoft.com/office/drawing/2014/main" id="{EE71E137-AA73-44B4-4945-14E783F21D21}"/>
              </a:ext>
            </a:extLst>
          </p:cNvPr>
          <p:cNvCxnSpPr/>
          <p:nvPr/>
        </p:nvCxnSpPr>
        <p:spPr>
          <a:xfrm>
            <a:off x="-2674796" y="903921"/>
            <a:ext cx="482174" cy="241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A396D32B-E39C-3055-56F1-83E44364053B}"/>
              </a:ext>
            </a:extLst>
          </p:cNvPr>
          <p:cNvCxnSpPr>
            <a:cxnSpLocks/>
          </p:cNvCxnSpPr>
          <p:nvPr/>
        </p:nvCxnSpPr>
        <p:spPr>
          <a:xfrm>
            <a:off x="2879140" y="2485212"/>
            <a:ext cx="8302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Slika 5" descr="Slika na kojoj se prikazuje cvijet, Dječja umjetnost, crtež, ukrasni isječci&#10;&#10;Sadržaj koji je generirala umjetna inteligencija možda nije točan.">
            <a:extLst>
              <a:ext uri="{FF2B5EF4-FFF2-40B4-BE49-F238E27FC236}">
                <a16:creationId xmlns:a16="http://schemas.microsoft.com/office/drawing/2014/main" id="{91A2BFD8-64C9-F2E7-7405-E0280EF7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767600" y="-544010"/>
            <a:ext cx="64141" cy="65591"/>
          </a:xfrm>
          <a:prstGeom prst="rect">
            <a:avLst/>
          </a:prstGeom>
        </p:spPr>
      </p:pic>
      <p:pic>
        <p:nvPicPr>
          <p:cNvPr id="7" name="Slika 6" descr="Što je bioraznolikost?">
            <a:extLst>
              <a:ext uri="{FF2B5EF4-FFF2-40B4-BE49-F238E27FC236}">
                <a16:creationId xmlns:a16="http://schemas.microsoft.com/office/drawing/2014/main" id="{253D096D-0711-60F8-DE85-A1515A7D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1" b="17252"/>
          <a:stretch/>
        </p:blipFill>
        <p:spPr>
          <a:xfrm>
            <a:off x="6161590" y="3601654"/>
            <a:ext cx="5694503" cy="2500565"/>
          </a:xfrm>
          <a:prstGeom prst="rect">
            <a:avLst/>
          </a:prstGeom>
        </p:spPr>
      </p:pic>
      <p:pic>
        <p:nvPicPr>
          <p:cNvPr id="8" name="Slika 7" descr="Slika na kojoj se prikazuje vanjski, voda, jezero, Vodena masa&#10;&#10;Sadržaj koji je generirala umjetna inteligencija možda nije točan.">
            <a:extLst>
              <a:ext uri="{FF2B5EF4-FFF2-40B4-BE49-F238E27FC236}">
                <a16:creationId xmlns:a16="http://schemas.microsoft.com/office/drawing/2014/main" id="{24091B7E-725B-E27A-BB0A-DFEBD6CAA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219600" y="7278511"/>
            <a:ext cx="74673" cy="4571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F1D0A9C-FD56-1D40-8DA1-6D69AC6B9C5B}"/>
              </a:ext>
            </a:extLst>
          </p:cNvPr>
          <p:cNvSpPr txBox="1"/>
          <p:nvPr/>
        </p:nvSpPr>
        <p:spPr>
          <a:xfrm>
            <a:off x="7025330" y="2994736"/>
            <a:ext cx="48844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8 –</a:t>
            </a:r>
            <a:r>
              <a:rPr lang="en-US" sz="2800" dirty="0"/>
              <a:t> </a:t>
            </a:r>
            <a:r>
              <a:rPr lang="en-US" sz="2800" dirty="0" err="1"/>
              <a:t>ozonski</a:t>
            </a:r>
            <a:r>
              <a:rPr lang="en-US" sz="2800" dirty="0"/>
              <a:t> </a:t>
            </a:r>
            <a:r>
              <a:rPr lang="en-US" sz="2800" dirty="0" err="1"/>
              <a:t>omotač</a:t>
            </a:r>
            <a:endParaRPr lang="hr-HR" sz="2800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BB892BC-E0A6-FA90-F2E1-3BF0CD478CB2}"/>
              </a:ext>
            </a:extLst>
          </p:cNvPr>
          <p:cNvSpPr txBox="1"/>
          <p:nvPr/>
        </p:nvSpPr>
        <p:spPr>
          <a:xfrm>
            <a:off x="6097543" y="6114278"/>
            <a:ext cx="39811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/>
              <a:t>Slika 9 - bioraznolikost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9EDCCC4-4C63-5BAA-7690-FF35FFF86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029" y="220502"/>
            <a:ext cx="4715064" cy="2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E33294-AA7F-9AA3-778C-69808F93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5" y="433646"/>
            <a:ext cx="10515600" cy="1325563"/>
          </a:xfrm>
        </p:spPr>
        <p:txBody>
          <a:bodyPr/>
          <a:lstStyle/>
          <a:p>
            <a:r>
              <a:rPr lang="en-US" b="1" dirty="0">
                <a:latin typeface="Aptos"/>
              </a:rPr>
              <a:t>4. </a:t>
            </a:r>
            <a:r>
              <a:rPr lang="hr-HR" b="1" dirty="0">
                <a:latin typeface="Aptos"/>
              </a:rPr>
              <a:t>P</a:t>
            </a:r>
            <a:r>
              <a:rPr lang="en-US" b="1" dirty="0">
                <a:latin typeface="Aptos"/>
              </a:rPr>
              <a:t>ITANJA</a:t>
            </a:r>
            <a:r>
              <a:rPr lang="hr-HR" b="1" dirty="0">
                <a:latin typeface="Aptos"/>
              </a:rPr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4DBC9D-2BDE-79BC-BE5E-F075A3755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/>
              <a:t>1.</a:t>
            </a:r>
            <a:r>
              <a:rPr lang="en-US" dirty="0"/>
              <a:t> Od </a:t>
            </a:r>
            <a:r>
              <a:rPr lang="en-US" dirty="0" err="1"/>
              <a:t>čega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sastojao</a:t>
            </a:r>
            <a:r>
              <a:rPr lang="en-US" dirty="0"/>
              <a:t> </a:t>
            </a:r>
            <a:r>
              <a:rPr lang="en-US" dirty="0" err="1"/>
              <a:t>svemir</a:t>
            </a:r>
            <a:r>
              <a:rPr lang="en-US" dirty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92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97DED-BDD8-309E-0A57-C6AD3539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7B70E3-3F72-D9F8-B536-94274380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/>
              <a:t>2. Zašto prvi organizmi nisu mogli ići na kopno?</a:t>
            </a:r>
          </a:p>
          <a:p>
            <a:pPr marL="0" indent="0">
              <a:buNone/>
            </a:pPr>
            <a:r>
              <a:rPr lang="hr-H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90602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304</Words>
  <Application>Microsoft Office PowerPoint</Application>
  <PresentationFormat>Široki zaslon</PresentationFormat>
  <Paragraphs>95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Gungsuh</vt:lpstr>
      <vt:lpstr>Aptos</vt:lpstr>
      <vt:lpstr>Aptos Display</vt:lpstr>
      <vt:lpstr>Arial</vt:lpstr>
      <vt:lpstr>Calibri</vt:lpstr>
      <vt:lpstr>DejaVu Sans</vt:lpstr>
      <vt:lpstr>Tema sustava Office</vt:lpstr>
      <vt:lpstr>ŽIVOT PIŠE SVOJU PRIČU: EVOLUCIJSKI PUT ZEMLJE </vt:lpstr>
      <vt:lpstr>SADRŽAJ:</vt:lpstr>
      <vt:lpstr>1. POSTANAK ZEMLJE</vt:lpstr>
      <vt:lpstr>2. KEMIJSKA EVOLUCIJA</vt:lpstr>
      <vt:lpstr>3. BIOLOŠKA EVOLUCIJA</vt:lpstr>
      <vt:lpstr>  </vt:lpstr>
      <vt:lpstr>         </vt:lpstr>
      <vt:lpstr>4. PITANJA:</vt:lpstr>
      <vt:lpstr> </vt:lpstr>
      <vt:lpstr>          </vt:lpstr>
      <vt:lpstr> </vt:lpstr>
      <vt:lpstr>   </vt:lpstr>
      <vt:lpstr> </vt:lpstr>
      <vt:lpstr> </vt:lpstr>
      <vt:lpstr>5. LITERATURA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PIŠE SVOJU PRIČU: EVOLUCIJSKI PUT ZEMLJE </dc:title>
  <dc:creator/>
  <cp:lastModifiedBy>Dragana Mamić</cp:lastModifiedBy>
  <cp:revision>459</cp:revision>
  <dcterms:created xsi:type="dcterms:W3CDTF">2025-03-30T17:09:37Z</dcterms:created>
  <dcterms:modified xsi:type="dcterms:W3CDTF">2025-06-06T05:46:17Z</dcterms:modified>
</cp:coreProperties>
</file>